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5"/>
  </p:notesMasterIdLst>
  <p:sldIdLst>
    <p:sldId id="298" r:id="rId2"/>
    <p:sldId id="301" r:id="rId3"/>
    <p:sldId id="296" r:id="rId4"/>
    <p:sldId id="299" r:id="rId5"/>
    <p:sldId id="300" r:id="rId6"/>
    <p:sldId id="269" r:id="rId7"/>
    <p:sldId id="270" r:id="rId8"/>
    <p:sldId id="303" r:id="rId9"/>
    <p:sldId id="304" r:id="rId10"/>
    <p:sldId id="305" r:id="rId11"/>
    <p:sldId id="271" r:id="rId12"/>
    <p:sldId id="272" r:id="rId13"/>
    <p:sldId id="273" r:id="rId14"/>
    <p:sldId id="274" r:id="rId15"/>
    <p:sldId id="294" r:id="rId16"/>
    <p:sldId id="275" r:id="rId17"/>
    <p:sldId id="295" r:id="rId18"/>
    <p:sldId id="276" r:id="rId19"/>
    <p:sldId id="289" r:id="rId20"/>
    <p:sldId id="306" r:id="rId21"/>
    <p:sldId id="277" r:id="rId22"/>
    <p:sldId id="307" r:id="rId23"/>
    <p:sldId id="297" r:id="rId24"/>
    <p:sldId id="292" r:id="rId25"/>
    <p:sldId id="308" r:id="rId26"/>
    <p:sldId id="278" r:id="rId27"/>
    <p:sldId id="309" r:id="rId28"/>
    <p:sldId id="279" r:id="rId29"/>
    <p:sldId id="280" r:id="rId30"/>
    <p:sldId id="281" r:id="rId31"/>
    <p:sldId id="283" r:id="rId32"/>
    <p:sldId id="310" r:id="rId33"/>
    <p:sldId id="315" r:id="rId34"/>
    <p:sldId id="286" r:id="rId35"/>
    <p:sldId id="290" r:id="rId36"/>
    <p:sldId id="316" r:id="rId37"/>
    <p:sldId id="317" r:id="rId38"/>
    <p:sldId id="318" r:id="rId39"/>
    <p:sldId id="311" r:id="rId40"/>
    <p:sldId id="319" r:id="rId41"/>
    <p:sldId id="313" r:id="rId42"/>
    <p:sldId id="320" r:id="rId43"/>
    <p:sldId id="321" r:id="rId44"/>
    <p:sldId id="314" r:id="rId45"/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282" r:id="rId72"/>
    <p:sldId id="335" r:id="rId73"/>
    <p:sldId id="284" r:id="rId74"/>
    <p:sldId id="285" r:id="rId75"/>
    <p:sldId id="336" r:id="rId76"/>
    <p:sldId id="287" r:id="rId77"/>
    <p:sldId id="288" r:id="rId78"/>
    <p:sldId id="337" r:id="rId79"/>
    <p:sldId id="338" r:id="rId80"/>
    <p:sldId id="291" r:id="rId81"/>
    <p:sldId id="339" r:id="rId82"/>
    <p:sldId id="293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1148" r:id="rId128"/>
    <p:sldId id="1149" r:id="rId129"/>
    <p:sldId id="1159" r:id="rId130"/>
    <p:sldId id="1160" r:id="rId131"/>
    <p:sldId id="1150" r:id="rId132"/>
    <p:sldId id="1161" r:id="rId133"/>
    <p:sldId id="1136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6327"/>
  </p:normalViewPr>
  <p:slideViewPr>
    <p:cSldViewPr snapToGrid="0">
      <p:cViewPr varScale="1">
        <p:scale>
          <a:sx n="111" d="100"/>
          <a:sy n="111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1a76ab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a1a76ab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18b39bf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5e18b39b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18b39b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e18b39b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18b39b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18b39b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18b39b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e18b39b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e18b39b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e18b39b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18b39b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18b39b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18b39b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e18b39b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18b39b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18b39b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18b39b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18b39b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18b39b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18b39b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e18b39bf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e18b39bf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18b39b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18b39b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18b39bf2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e18b39bf2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e18b39b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e18b39b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e18b39bf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e18b39bf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18b39bf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18b39bf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e18b39bf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e18b39bf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e18b39bf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e18b39bf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18b39bf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18b39bf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e18b39bf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e18b39bf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2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e18b39bf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e18b39bf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e18b39bf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e18b39bf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e18b39b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5e18b39bf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Refer to original paper before this. Link prediction refers to many things – earlier was one of simpler ones, whether i cites j. Introducing more complex problem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Reduce 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? answer, not q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use animations?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Emphasize task as predicting citations associated with citing sentence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e18b39b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e18b39b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e18b39bf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e18b39bf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e18b39bf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e18b39bf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18b39bf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e18b39bf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e18b39bf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e18b39bf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18b39bf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e18b39bf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e18b39bf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e18b39bf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59a2d8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59a2d8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e18b39bf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e18b39bf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e18b39bf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e18b39bf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e18b39bf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e18b39bf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18b39bf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e18b39bf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e18b39bf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e18b39bf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e18b39bf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e18b39bf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e18b39bf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e18b39bf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e18b39bf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e18b39bf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a748dc6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a748dc6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e024823d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e024823d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1a76ab3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1a76ab3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da748dc61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da748dc61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da748dc61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da748dc61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e0ece17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e0ece17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02482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02482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da748dc61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da748dc61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da748dc61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da748dc61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e024823d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e024823d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da748dc61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da748dc61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24823d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e024823d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da748dc61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da748dc61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a1a76ab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a1a76ab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BERT-style models do not have a well defined perplexity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Instead, use </a:t>
            </a:r>
            <a:r>
              <a:rPr lang="en-GB" sz="1800">
                <a:solidFill>
                  <a:srgbClr val="FF0000"/>
                </a:solidFill>
              </a:rPr>
              <a:t>model scoring</a:t>
            </a:r>
            <a:r>
              <a:rPr lang="en-GB" sz="1800">
                <a:solidFill>
                  <a:srgbClr val="595959"/>
                </a:solidFill>
              </a:rPr>
              <a:t> (Salazar et al., 2021)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24823d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e024823d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da748dc61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da748dc61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e024823d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e024823d5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0ece17d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0ece17d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a748dc61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da748dc61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a748dc61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a748dc61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e024823d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e024823d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e024823d5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e024823d5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8e1c90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8e1c90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1a76ab3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1a76ab3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d8e1c909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d8e1c909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d8e1c909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d8e1c909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dbb61bb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dbb61bb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slides, left half first and then the right half.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e17ca64e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e17ca64e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slides, left half first and then the right half.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db2d80c4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db2d80c4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bb61bb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dbb61bb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d8e1c90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d8e1c90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bb61bb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dbb61bb2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db2d80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db2d80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is changing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dbb61bb2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dbb61bb2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is changing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db2d80c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db2d80c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17ca64e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17ca64e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e17ca64e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e17ca64e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b2d80c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b2d80c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d8e1c909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d8e1c909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and without unified memory . Add a separate figure , Make the picture larger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dbb61bb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dbb61bb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Resultion is very bad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d8e1c909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d8e1c909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word here ?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db2d80c4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db2d80c4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up stats, ALL Font size is 20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e0b600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e0b600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with, without learable embeddins.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phrases here , keep 2 takeaways.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dfcdde06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dfcdde06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311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d8e1c909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d8e1c909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3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451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dger.apps.allenai.org/?a=2244184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F3DA-D366-7E36-5CEC-A979EE90E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Intrinsic Evaluation of Text Based Document Representation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B725-A7A2-67E1-DFFD-599E0906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16207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F63-CE0F-2C95-8201-C101C020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A782-A506-7876-2808-017E4972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Some data cleaning is required: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75 characters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10 unique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6BC6-B45A-D112-3064-C2819A03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3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Consider other features</a:t>
            </a:r>
            <a:endParaRPr/>
          </a:p>
          <a:p>
            <a:pPr lvl="1">
              <a:buChar char="-"/>
            </a:pPr>
            <a:r>
              <a:rPr lang="en"/>
              <a:t>Min / max / median of time bins of references</a:t>
            </a:r>
            <a:endParaRPr/>
          </a:p>
          <a:p>
            <a:pPr lvl="1">
              <a:buChar char="-"/>
            </a:pPr>
            <a:r>
              <a:rPr lang="en"/>
              <a:t>Distribution of time bins of references</a:t>
            </a:r>
            <a:endParaRPr/>
          </a:p>
          <a:p>
            <a:pPr>
              <a:buChar char="-"/>
            </a:pPr>
            <a:r>
              <a:rPr lang="en"/>
              <a:t>Improve data preprocessing</a:t>
            </a:r>
            <a:endParaRPr/>
          </a:p>
          <a:p>
            <a:pPr>
              <a:buChar char="-"/>
            </a:pPr>
            <a:r>
              <a:rPr lang="en"/>
              <a:t>Try other model types</a:t>
            </a:r>
            <a:endParaRPr/>
          </a:p>
          <a:p>
            <a:pPr>
              <a:buChar char="-"/>
            </a:pPr>
            <a:r>
              <a:rPr lang="en"/>
              <a:t>Extend to other related tasks</a:t>
            </a:r>
            <a:endParaRPr/>
          </a:p>
          <a:p>
            <a:pPr lvl="1">
              <a:buChar char="-"/>
            </a:pPr>
            <a:r>
              <a:rPr lang="en"/>
              <a:t>Venue prediction</a:t>
            </a:r>
            <a:endParaRPr/>
          </a:p>
          <a:p>
            <a:pPr lvl="1">
              <a:buChar char="-"/>
            </a:pPr>
            <a:r>
              <a:rPr lang="en"/>
              <a:t>Field of study identification</a:t>
            </a:r>
            <a:endParaRPr/>
          </a:p>
          <a:p>
            <a:pPr lvl="1"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Collaborator search</a:t>
            </a:r>
            <a:endParaRPr/>
          </a:p>
          <a:p>
            <a:pPr lvl="2">
              <a:buChar char="-"/>
            </a:pPr>
            <a:r>
              <a:rPr lang="en"/>
              <a:t>AI2 Bridger: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https://bridger.apps.allenai.org/?a=2244184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0" y="1561698"/>
            <a:ext cx="10778331" cy="421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4840933" y="5982000"/>
            <a:ext cx="3665600" cy="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AI2 Bridger</a:t>
            </a:r>
            <a:endParaRPr sz="24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Venue prediction </a:t>
            </a:r>
            <a:endParaRPr/>
          </a:p>
          <a:p>
            <a:pPr lvl="1">
              <a:buChar char="-"/>
            </a:pPr>
            <a:r>
              <a:rPr lang="en"/>
              <a:t>Given a paper, predict publication venue</a:t>
            </a:r>
            <a:endParaRPr/>
          </a:p>
          <a:p>
            <a:pPr lvl="1">
              <a:buChar char="-"/>
            </a:pPr>
            <a:r>
              <a:rPr lang="en"/>
              <a:t>Scenario: Researcher wants to determine which venue to submit to</a:t>
            </a:r>
            <a:endParaRPr/>
          </a:p>
          <a:p>
            <a:pPr>
              <a:buChar char="-"/>
            </a:pPr>
            <a:r>
              <a:rPr lang="en"/>
              <a:t>Field of study</a:t>
            </a:r>
            <a:endParaRPr/>
          </a:p>
          <a:p>
            <a:pPr lvl="1">
              <a:buChar char="-"/>
            </a:pPr>
            <a:r>
              <a:rPr lang="en" sz="1867"/>
              <a:t>Given a paper, </a:t>
            </a:r>
            <a:r>
              <a:rPr lang="en"/>
              <a:t>determine field of study or topic of paper</a:t>
            </a:r>
            <a:endParaRPr/>
          </a:p>
          <a:p>
            <a:pPr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Match papers with suitable reviewers; consider reviewer areas of expertise and preferences</a:t>
            </a:r>
            <a:endParaRPr/>
          </a:p>
          <a:p>
            <a:pPr>
              <a:buChar char="-"/>
            </a:pPr>
            <a:r>
              <a:rPr lang="en"/>
              <a:t>Collaborator search</a:t>
            </a:r>
            <a:endParaRPr/>
          </a:p>
          <a:p>
            <a:pPr lvl="1">
              <a:buChar char="-"/>
            </a:pPr>
            <a:r>
              <a:rPr lang="en"/>
              <a:t>Given an author, recommend potential authors to collaborate with</a:t>
            </a:r>
            <a:endParaRPr/>
          </a:p>
          <a:p>
            <a:pPr lvl="1">
              <a:buChar char="-"/>
            </a:pPr>
            <a:r>
              <a:rPr lang="en"/>
              <a:t>Consider similarity of papers from different authors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GNN </a:t>
            </a:r>
            <a:endParaRPr/>
          </a:p>
          <a:p>
            <a:pPr marL="609585" indent="-701022">
              <a:spcBef>
                <a:spcPts val="0"/>
              </a:spcBef>
              <a:buSzPct val="100000"/>
              <a:buChar char="-"/>
            </a:pPr>
            <a:r>
              <a:rPr lang="en"/>
              <a:t>Deep approach to better together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541853">
              <a:spcBef>
                <a:spcPts val="0"/>
              </a:spcBef>
              <a:buSzPts val="2800"/>
              <a:buChar char="-"/>
            </a:pPr>
            <a:r>
              <a:rPr lang="en"/>
              <a:t>Sandeep Polisetty, Hui Guan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Outline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Background on GNN Training and Inference </a:t>
            </a:r>
            <a:endParaRPr/>
          </a:p>
          <a:p>
            <a:pPr>
              <a:buAutoNum type="arabicPeriod"/>
            </a:pPr>
            <a:r>
              <a:rPr lang="en"/>
              <a:t>Challenges and Solutions </a:t>
            </a:r>
            <a:endParaRPr/>
          </a:p>
          <a:p>
            <a:pPr>
              <a:buAutoNum type="arabicPeriod"/>
            </a:pPr>
            <a:r>
              <a:rPr lang="en"/>
              <a:t>Evaluations </a:t>
            </a:r>
            <a:endParaRPr/>
          </a:p>
          <a:p>
            <a:pPr>
              <a:buAutoNum type="arabicPeriod"/>
            </a:pPr>
            <a:r>
              <a:rPr lang="en"/>
              <a:t>Future tasks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 How to </a:t>
            </a:r>
            <a:r>
              <a:rPr lang="en" b="1"/>
              <a:t>combine text and context</a:t>
            </a:r>
            <a:r>
              <a:rPr lang="en"/>
              <a:t>? 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136800" y="1854968"/>
            <a:ext cx="3362000" cy="18879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/>
              <a:t>Shallow Encoding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DeepWalk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Node2vec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ProNE</a:t>
            </a:r>
            <a:endParaRPr sz="2667" b="1"/>
          </a:p>
        </p:txBody>
      </p:sp>
      <p:sp>
        <p:nvSpPr>
          <p:cNvPr id="68" name="Google Shape;68;p15"/>
          <p:cNvSpPr txBox="1"/>
          <p:nvPr/>
        </p:nvSpPr>
        <p:spPr>
          <a:xfrm>
            <a:off x="6468267" y="1993401"/>
            <a:ext cx="3537200" cy="1067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/>
              <a:t>Deep Encoding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GNN</a:t>
            </a:r>
            <a:endParaRPr sz="2667" b="1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105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738267" y="4230067"/>
            <a:ext cx="4997200" cy="10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Advantages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" sz="2400"/>
              <a:t>Inherent Inductive learning capability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" sz="2400"/>
              <a:t>End-to-end training capability</a:t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035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2827"/>
              <a:t>GNN combines context and text to produce node embeddings.</a:t>
            </a:r>
            <a:endParaRPr sz="2827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611400" y="1052167"/>
            <a:ext cx="10082800" cy="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SzPts val="935"/>
              <a:buNone/>
            </a:pPr>
            <a:r>
              <a:rPr lang="en" sz="2705"/>
              <a:t>For each target node, GNN aggregates node features over multi-hop neighborhood.</a:t>
            </a:r>
            <a:endParaRPr sz="2705"/>
          </a:p>
        </p:txBody>
      </p:sp>
      <p:sp>
        <p:nvSpPr>
          <p:cNvPr id="77" name="Google Shape;77;p16"/>
          <p:cNvSpPr txBox="1"/>
          <p:nvPr/>
        </p:nvSpPr>
        <p:spPr>
          <a:xfrm>
            <a:off x="7711433" y="3384034"/>
            <a:ext cx="22060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GNN Encoder</a:t>
            </a:r>
            <a:endParaRPr sz="2400"/>
          </a:p>
        </p:txBody>
      </p:sp>
      <p:sp>
        <p:nvSpPr>
          <p:cNvPr id="78" name="Google Shape;78;p16"/>
          <p:cNvSpPr txBox="1"/>
          <p:nvPr/>
        </p:nvSpPr>
        <p:spPr>
          <a:xfrm>
            <a:off x="6957433" y="2424301"/>
            <a:ext cx="2026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0000FF"/>
                </a:solidFill>
              </a:rPr>
              <a:t>Citation Graph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7831833" y="2943700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6"/>
          <p:cNvSpPr txBox="1"/>
          <p:nvPr/>
        </p:nvSpPr>
        <p:spPr>
          <a:xfrm>
            <a:off x="7610033" y="4323367"/>
            <a:ext cx="2408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9900FF"/>
                </a:solidFill>
              </a:rPr>
              <a:t>Combined Features (Context + Text)</a:t>
            </a:r>
            <a:endParaRPr sz="2400">
              <a:solidFill>
                <a:srgbClr val="9900FF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644633" y="39859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9384"/>
            <a:ext cx="6411635" cy="380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027700" y="2444701"/>
            <a:ext cx="2542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B45F06"/>
                </a:solidFill>
                <a:highlight>
                  <a:schemeClr val="lt1"/>
                </a:highlight>
              </a:rPr>
              <a:t>Node Features (Text)</a:t>
            </a:r>
            <a:endParaRPr sz="2400">
              <a:solidFill>
                <a:srgbClr val="B45F06"/>
              </a:solidFill>
              <a:highlight>
                <a:schemeClr val="lt1"/>
              </a:highlight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9355833" y="2943700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Mini-batch–based GNN training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6714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7063733" y="1176700"/>
            <a:ext cx="4634400" cy="48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Mini-batch–based GNN training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67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40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GNN inference: transductive setting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109</a:t>
            </a:fld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15600" y="1843700"/>
            <a:ext cx="66408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" name="Google Shape;106;p19"/>
          <p:cNvSpPr/>
          <p:nvPr/>
        </p:nvSpPr>
        <p:spPr>
          <a:xfrm>
            <a:off x="5419833" y="30472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1</a:t>
            </a:r>
            <a:endParaRPr sz="2400"/>
          </a:p>
        </p:txBody>
      </p:sp>
      <p:sp>
        <p:nvSpPr>
          <p:cNvPr id="107" name="Google Shape;107;p19"/>
          <p:cNvSpPr/>
          <p:nvPr/>
        </p:nvSpPr>
        <p:spPr>
          <a:xfrm>
            <a:off x="3325000" y="26653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2</a:t>
            </a:r>
            <a:endParaRPr sz="2400"/>
          </a:p>
        </p:txBody>
      </p:sp>
      <p:sp>
        <p:nvSpPr>
          <p:cNvPr id="108" name="Google Shape;108;p19"/>
          <p:cNvSpPr/>
          <p:nvPr/>
        </p:nvSpPr>
        <p:spPr>
          <a:xfrm>
            <a:off x="2183900" y="3597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5</a:t>
            </a:r>
            <a:endParaRPr sz="2400"/>
          </a:p>
        </p:txBody>
      </p:sp>
      <p:cxnSp>
        <p:nvCxnSpPr>
          <p:cNvPr id="109" name="Google Shape;109;p19"/>
          <p:cNvCxnSpPr>
            <a:endCxn id="106" idx="1"/>
          </p:cNvCxnSpPr>
          <p:nvPr/>
        </p:nvCxnSpPr>
        <p:spPr>
          <a:xfrm rot="10800000" flipH="1">
            <a:off x="4095412" y="3159027"/>
            <a:ext cx="1444800" cy="5200"/>
          </a:xfrm>
          <a:prstGeom prst="curvedConnector4">
            <a:avLst>
              <a:gd name="adj1" fmla="val 45834"/>
              <a:gd name="adj2" fmla="val 8356281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9"/>
          <p:cNvCxnSpPr>
            <a:stCxn id="108" idx="0"/>
            <a:endCxn id="107" idx="3"/>
          </p:cNvCxnSpPr>
          <p:nvPr/>
        </p:nvCxnSpPr>
        <p:spPr>
          <a:xfrm rot="-5400000">
            <a:off x="2879900" y="3032084"/>
            <a:ext cx="280400" cy="850400"/>
          </a:xfrm>
          <a:prstGeom prst="curvedConnector3">
            <a:avLst>
              <a:gd name="adj1" fmla="val 3004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9"/>
          <p:cNvSpPr/>
          <p:nvPr/>
        </p:nvSpPr>
        <p:spPr>
          <a:xfrm>
            <a:off x="622733" y="253771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4</a:t>
            </a:r>
            <a:endParaRPr sz="2400"/>
          </a:p>
        </p:txBody>
      </p:sp>
      <p:cxnSp>
        <p:nvCxnSpPr>
          <p:cNvPr id="112" name="Google Shape;112;p19"/>
          <p:cNvCxnSpPr>
            <a:stCxn id="111" idx="5"/>
            <a:endCxn id="108" idx="0"/>
          </p:cNvCxnSpPr>
          <p:nvPr/>
        </p:nvCxnSpPr>
        <p:spPr>
          <a:xfrm rot="-5400000" flipH="1">
            <a:off x="1755555" y="2758291"/>
            <a:ext cx="408000" cy="1270400"/>
          </a:xfrm>
          <a:prstGeom prst="curvedConnector3">
            <a:avLst>
              <a:gd name="adj1" fmla="val 63703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9"/>
          <p:cNvSpPr txBox="1"/>
          <p:nvPr/>
        </p:nvSpPr>
        <p:spPr>
          <a:xfrm>
            <a:off x="640900" y="1843700"/>
            <a:ext cx="28608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4" name="Google Shape;114;p19"/>
          <p:cNvSpPr txBox="1"/>
          <p:nvPr/>
        </p:nvSpPr>
        <p:spPr>
          <a:xfrm>
            <a:off x="1094300" y="1506400"/>
            <a:ext cx="300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5" name="Google Shape;115;p19"/>
          <p:cNvSpPr/>
          <p:nvPr/>
        </p:nvSpPr>
        <p:spPr>
          <a:xfrm>
            <a:off x="622733" y="4380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6</a:t>
            </a:r>
            <a:endParaRPr sz="2400"/>
          </a:p>
        </p:txBody>
      </p:sp>
      <p:sp>
        <p:nvSpPr>
          <p:cNvPr id="116" name="Google Shape;116;p19"/>
          <p:cNvSpPr/>
          <p:nvPr/>
        </p:nvSpPr>
        <p:spPr>
          <a:xfrm>
            <a:off x="3739567" y="38108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3</a:t>
            </a:r>
            <a:endParaRPr sz="2400"/>
          </a:p>
        </p:txBody>
      </p:sp>
      <p:cxnSp>
        <p:nvCxnSpPr>
          <p:cNvPr id="117" name="Google Shape;117;p19"/>
          <p:cNvCxnSpPr/>
          <p:nvPr/>
        </p:nvCxnSpPr>
        <p:spPr>
          <a:xfrm rot="10800000" flipH="1">
            <a:off x="4506363" y="3602040"/>
            <a:ext cx="978800" cy="424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9"/>
          <p:cNvCxnSpPr>
            <a:endCxn id="108" idx="2"/>
          </p:cNvCxnSpPr>
          <p:nvPr/>
        </p:nvCxnSpPr>
        <p:spPr>
          <a:xfrm rot="10800000" flipH="1">
            <a:off x="1444700" y="3979284"/>
            <a:ext cx="739200" cy="6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9"/>
          <p:cNvCxnSpPr>
            <a:stCxn id="108" idx="4"/>
            <a:endCxn id="106" idx="5"/>
          </p:cNvCxnSpPr>
          <p:nvPr/>
        </p:nvCxnSpPr>
        <p:spPr>
          <a:xfrm rot="-5400000">
            <a:off x="4027100" y="2266884"/>
            <a:ext cx="662000" cy="3526400"/>
          </a:xfrm>
          <a:prstGeom prst="curvedConnector3">
            <a:avLst>
              <a:gd name="adj1" fmla="val -11482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9"/>
          <p:cNvSpPr txBox="1"/>
          <p:nvPr/>
        </p:nvSpPr>
        <p:spPr>
          <a:xfrm>
            <a:off x="7239667" y="1940785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accent1"/>
                </a:solidFill>
              </a:rPr>
              <a:t>Edges used for training</a:t>
            </a:r>
            <a:endParaRPr sz="2400">
              <a:solidFill>
                <a:schemeClr val="accent1"/>
              </a:solidFill>
            </a:endParaRPr>
          </a:p>
        </p:txBody>
      </p:sp>
      <p:cxnSp>
        <p:nvCxnSpPr>
          <p:cNvPr id="121" name="Google Shape;121;p19"/>
          <p:cNvCxnSpPr>
            <a:stCxn id="120" idx="1"/>
          </p:cNvCxnSpPr>
          <p:nvPr/>
        </p:nvCxnSpPr>
        <p:spPr>
          <a:xfrm flipH="1">
            <a:off x="5470867" y="2248542"/>
            <a:ext cx="1768800" cy="6018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9"/>
          <p:cNvCxnSpPr/>
          <p:nvPr/>
        </p:nvCxnSpPr>
        <p:spPr>
          <a:xfrm rot="10800000">
            <a:off x="5110733" y="3837100"/>
            <a:ext cx="2324000" cy="8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9"/>
          <p:cNvSpPr txBox="1"/>
          <p:nvPr/>
        </p:nvSpPr>
        <p:spPr>
          <a:xfrm>
            <a:off x="7434733" y="4495501"/>
            <a:ext cx="300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Edges used for testing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124" name="Google Shape;124;p19"/>
          <p:cNvCxnSpPr>
            <a:stCxn id="108" idx="6"/>
            <a:endCxn id="116" idx="2"/>
          </p:cNvCxnSpPr>
          <p:nvPr/>
        </p:nvCxnSpPr>
        <p:spPr>
          <a:xfrm>
            <a:off x="3005900" y="3979284"/>
            <a:ext cx="733600" cy="2132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Experimental Setup: Perplexity Calculation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dirty="0"/>
              <a:t>BERT-style models do not have a well-defined perplexity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Instead, use </a:t>
            </a:r>
            <a:r>
              <a:rPr lang="en-GB" dirty="0">
                <a:solidFill>
                  <a:srgbClr val="FF0000"/>
                </a:solidFill>
              </a:rPr>
              <a:t>model scoring</a:t>
            </a:r>
            <a:r>
              <a:rPr lang="en-GB" dirty="0"/>
              <a:t> (Salazar et al., 2021) to calculate a pseudo-perplexity (per-subword)</a:t>
            </a:r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40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GNN inference: inductive setting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/>
          </a:p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110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415600" y="1843700"/>
            <a:ext cx="66408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Google Shape;133;p20"/>
          <p:cNvSpPr/>
          <p:nvPr/>
        </p:nvSpPr>
        <p:spPr>
          <a:xfrm>
            <a:off x="7396733" y="1826200"/>
            <a:ext cx="33972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20"/>
          <p:cNvSpPr/>
          <p:nvPr/>
        </p:nvSpPr>
        <p:spPr>
          <a:xfrm>
            <a:off x="8684333" y="3109433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7</a:t>
            </a:r>
            <a:endParaRPr sz="2400"/>
          </a:p>
        </p:txBody>
      </p:sp>
      <p:sp>
        <p:nvSpPr>
          <p:cNvPr id="135" name="Google Shape;135;p20"/>
          <p:cNvSpPr/>
          <p:nvPr/>
        </p:nvSpPr>
        <p:spPr>
          <a:xfrm>
            <a:off x="5419833" y="30472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1</a:t>
            </a:r>
            <a:endParaRPr sz="2400"/>
          </a:p>
        </p:txBody>
      </p:sp>
      <p:sp>
        <p:nvSpPr>
          <p:cNvPr id="136" name="Google Shape;136;p20"/>
          <p:cNvSpPr/>
          <p:nvPr/>
        </p:nvSpPr>
        <p:spPr>
          <a:xfrm>
            <a:off x="3325000" y="26653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2</a:t>
            </a:r>
            <a:endParaRPr sz="2400"/>
          </a:p>
        </p:txBody>
      </p:sp>
      <p:sp>
        <p:nvSpPr>
          <p:cNvPr id="137" name="Google Shape;137;p20"/>
          <p:cNvSpPr/>
          <p:nvPr/>
        </p:nvSpPr>
        <p:spPr>
          <a:xfrm>
            <a:off x="2183900" y="3597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5</a:t>
            </a:r>
            <a:endParaRPr sz="2400"/>
          </a:p>
        </p:txBody>
      </p:sp>
      <p:cxnSp>
        <p:nvCxnSpPr>
          <p:cNvPr id="138" name="Google Shape;138;p20"/>
          <p:cNvCxnSpPr>
            <a:stCxn id="135" idx="7"/>
            <a:endCxn id="134" idx="1"/>
          </p:cNvCxnSpPr>
          <p:nvPr/>
        </p:nvCxnSpPr>
        <p:spPr>
          <a:xfrm rot="-5400000" flipH="1">
            <a:off x="7431855" y="1848627"/>
            <a:ext cx="62400" cy="2683200"/>
          </a:xfrm>
          <a:prstGeom prst="curvedConnector3">
            <a:avLst>
              <a:gd name="adj1" fmla="val -688023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0"/>
          <p:cNvCxnSpPr>
            <a:endCxn id="135" idx="1"/>
          </p:cNvCxnSpPr>
          <p:nvPr/>
        </p:nvCxnSpPr>
        <p:spPr>
          <a:xfrm rot="10800000" flipH="1">
            <a:off x="4095412" y="3159027"/>
            <a:ext cx="1444800" cy="5200"/>
          </a:xfrm>
          <a:prstGeom prst="curvedConnector4">
            <a:avLst>
              <a:gd name="adj1" fmla="val 45834"/>
              <a:gd name="adj2" fmla="val 8356281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0"/>
          <p:cNvCxnSpPr>
            <a:stCxn id="137" idx="5"/>
            <a:endCxn id="134" idx="4"/>
          </p:cNvCxnSpPr>
          <p:nvPr/>
        </p:nvCxnSpPr>
        <p:spPr>
          <a:xfrm rot="-5400000">
            <a:off x="5802321" y="956057"/>
            <a:ext cx="376400" cy="6210000"/>
          </a:xfrm>
          <a:prstGeom prst="curvedConnector3">
            <a:avLst>
              <a:gd name="adj1" fmla="val -114061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0"/>
          <p:cNvCxnSpPr>
            <a:stCxn id="137" idx="0"/>
            <a:endCxn id="136" idx="3"/>
          </p:cNvCxnSpPr>
          <p:nvPr/>
        </p:nvCxnSpPr>
        <p:spPr>
          <a:xfrm rot="-5400000">
            <a:off x="2879900" y="3032084"/>
            <a:ext cx="280400" cy="850400"/>
          </a:xfrm>
          <a:prstGeom prst="curvedConnector3">
            <a:avLst>
              <a:gd name="adj1" fmla="val 3004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0"/>
          <p:cNvSpPr/>
          <p:nvPr/>
        </p:nvSpPr>
        <p:spPr>
          <a:xfrm>
            <a:off x="9349533" y="448486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8</a:t>
            </a:r>
            <a:endParaRPr sz="2400"/>
          </a:p>
        </p:txBody>
      </p:sp>
      <p:cxnSp>
        <p:nvCxnSpPr>
          <p:cNvPr id="143" name="Google Shape;143;p20"/>
          <p:cNvCxnSpPr>
            <a:stCxn id="134" idx="5"/>
            <a:endCxn id="142" idx="6"/>
          </p:cNvCxnSpPr>
          <p:nvPr/>
        </p:nvCxnSpPr>
        <p:spPr>
          <a:xfrm rot="-5400000" flipH="1">
            <a:off x="9225955" y="3921207"/>
            <a:ext cx="1105600" cy="785600"/>
          </a:xfrm>
          <a:prstGeom prst="curvedConnector4">
            <a:avLst>
              <a:gd name="adj1" fmla="val 37784"/>
              <a:gd name="adj2" fmla="val 140412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0"/>
          <p:cNvSpPr/>
          <p:nvPr/>
        </p:nvSpPr>
        <p:spPr>
          <a:xfrm>
            <a:off x="622733" y="253771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4</a:t>
            </a:r>
            <a:endParaRPr sz="2400"/>
          </a:p>
        </p:txBody>
      </p:sp>
      <p:cxnSp>
        <p:nvCxnSpPr>
          <p:cNvPr id="145" name="Google Shape;145;p20"/>
          <p:cNvCxnSpPr>
            <a:stCxn id="144" idx="5"/>
            <a:endCxn id="137" idx="0"/>
          </p:cNvCxnSpPr>
          <p:nvPr/>
        </p:nvCxnSpPr>
        <p:spPr>
          <a:xfrm rot="-5400000" flipH="1">
            <a:off x="1755555" y="2758291"/>
            <a:ext cx="408000" cy="1270400"/>
          </a:xfrm>
          <a:prstGeom prst="curvedConnector3">
            <a:avLst>
              <a:gd name="adj1" fmla="val 63703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0"/>
          <p:cNvSpPr txBox="1"/>
          <p:nvPr/>
        </p:nvSpPr>
        <p:spPr>
          <a:xfrm>
            <a:off x="640900" y="1843700"/>
            <a:ext cx="28608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0"/>
          <p:cNvSpPr txBox="1"/>
          <p:nvPr/>
        </p:nvSpPr>
        <p:spPr>
          <a:xfrm>
            <a:off x="1094300" y="1506400"/>
            <a:ext cx="300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8" name="Google Shape;148;p20"/>
          <p:cNvSpPr/>
          <p:nvPr/>
        </p:nvSpPr>
        <p:spPr>
          <a:xfrm>
            <a:off x="622733" y="4380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6</a:t>
            </a:r>
            <a:endParaRPr sz="2400"/>
          </a:p>
        </p:txBody>
      </p:sp>
      <p:sp>
        <p:nvSpPr>
          <p:cNvPr id="149" name="Google Shape;149;p20"/>
          <p:cNvSpPr/>
          <p:nvPr/>
        </p:nvSpPr>
        <p:spPr>
          <a:xfrm>
            <a:off x="3739567" y="38108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3</a:t>
            </a:r>
            <a:endParaRPr sz="2400"/>
          </a:p>
        </p:txBody>
      </p:sp>
      <p:sp>
        <p:nvSpPr>
          <p:cNvPr id="150" name="Google Shape;150;p20"/>
          <p:cNvSpPr/>
          <p:nvPr/>
        </p:nvSpPr>
        <p:spPr>
          <a:xfrm>
            <a:off x="9652600" y="22280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9</a:t>
            </a:r>
            <a:endParaRPr sz="2400"/>
          </a:p>
        </p:txBody>
      </p:sp>
      <p:cxnSp>
        <p:nvCxnSpPr>
          <p:cNvPr id="151" name="Google Shape;151;p20"/>
          <p:cNvCxnSpPr/>
          <p:nvPr/>
        </p:nvCxnSpPr>
        <p:spPr>
          <a:xfrm rot="10800000" flipH="1">
            <a:off x="1444667" y="4114284"/>
            <a:ext cx="859600" cy="51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>
            <a:stCxn id="137" idx="4"/>
            <a:endCxn id="135" idx="5"/>
          </p:cNvCxnSpPr>
          <p:nvPr/>
        </p:nvCxnSpPr>
        <p:spPr>
          <a:xfrm rot="-5400000">
            <a:off x="4027100" y="2266884"/>
            <a:ext cx="662000" cy="3526400"/>
          </a:xfrm>
          <a:prstGeom prst="curvedConnector3">
            <a:avLst>
              <a:gd name="adj1" fmla="val -11482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>
            <a:stCxn id="135" idx="0"/>
            <a:endCxn id="150" idx="1"/>
          </p:cNvCxnSpPr>
          <p:nvPr/>
        </p:nvCxnSpPr>
        <p:spPr>
          <a:xfrm rot="-5400000">
            <a:off x="7448233" y="722600"/>
            <a:ext cx="707200" cy="3942000"/>
          </a:xfrm>
          <a:prstGeom prst="curvedConnector3">
            <a:avLst>
              <a:gd name="adj1" fmla="val 160721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0"/>
          <p:cNvCxnSpPr>
            <a:stCxn id="134" idx="0"/>
            <a:endCxn id="150" idx="2"/>
          </p:cNvCxnSpPr>
          <p:nvPr/>
        </p:nvCxnSpPr>
        <p:spPr>
          <a:xfrm rot="-5400000">
            <a:off x="9124133" y="2581033"/>
            <a:ext cx="499600" cy="557200"/>
          </a:xfrm>
          <a:prstGeom prst="curvedConnector2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0"/>
          <p:cNvSpPr txBox="1"/>
          <p:nvPr/>
        </p:nvSpPr>
        <p:spPr>
          <a:xfrm>
            <a:off x="4827084" y="1278052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accent1"/>
                </a:solidFill>
              </a:rPr>
              <a:t>Edges used for training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156" name="Google Shape;156;p20"/>
          <p:cNvCxnSpPr>
            <a:stCxn id="155" idx="2"/>
          </p:cNvCxnSpPr>
          <p:nvPr/>
        </p:nvCxnSpPr>
        <p:spPr>
          <a:xfrm flipH="1">
            <a:off x="5275484" y="1893565"/>
            <a:ext cx="1124800" cy="853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0"/>
          <p:cNvSpPr txBox="1"/>
          <p:nvPr/>
        </p:nvSpPr>
        <p:spPr>
          <a:xfrm>
            <a:off x="8804651" y="744452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Edges used for testing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58" name="Google Shape;158;p20"/>
          <p:cNvCxnSpPr>
            <a:stCxn id="157" idx="2"/>
          </p:cNvCxnSpPr>
          <p:nvPr/>
        </p:nvCxnSpPr>
        <p:spPr>
          <a:xfrm flipH="1">
            <a:off x="9624651" y="1359965"/>
            <a:ext cx="753200" cy="7908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Inductive setting: use the GNN on a new paper 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6205367" y="2906315"/>
            <a:ext cx="22060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GNN Encoder</a:t>
            </a:r>
            <a:endParaRPr sz="2400"/>
          </a:p>
        </p:txBody>
      </p:sp>
      <p:sp>
        <p:nvSpPr>
          <p:cNvPr id="165" name="Google Shape;165;p21"/>
          <p:cNvSpPr txBox="1"/>
          <p:nvPr/>
        </p:nvSpPr>
        <p:spPr>
          <a:xfrm>
            <a:off x="5866234" y="1273232"/>
            <a:ext cx="1894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0000FF"/>
                </a:solidFill>
              </a:rPr>
              <a:t>Induced graph </a:t>
            </a:r>
            <a:endParaRPr sz="2400" b="1" dirty="0">
              <a:solidFill>
                <a:srgbClr val="0000FF"/>
              </a:solidFill>
            </a:endParaRPr>
          </a:p>
          <a:p>
            <a:r>
              <a:rPr lang="en" sz="2400" b="1" dirty="0">
                <a:solidFill>
                  <a:srgbClr val="0000FF"/>
                </a:solidFill>
              </a:rPr>
              <a:t>of node 5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325767" y="25648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" name="Google Shape;167;p21"/>
          <p:cNvSpPr txBox="1"/>
          <p:nvPr/>
        </p:nvSpPr>
        <p:spPr>
          <a:xfrm>
            <a:off x="5977546" y="3744089"/>
            <a:ext cx="282382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9900FF"/>
                </a:solidFill>
              </a:rPr>
              <a:t>Combined Feature of node 5 </a:t>
            </a:r>
            <a:endParaRPr sz="2400" dirty="0">
              <a:solidFill>
                <a:srgbClr val="9900FF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138567" y="3539401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21"/>
          <p:cNvSpPr txBox="1"/>
          <p:nvPr/>
        </p:nvSpPr>
        <p:spPr>
          <a:xfrm>
            <a:off x="7508967" y="1238784"/>
            <a:ext cx="2469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B45F06"/>
                </a:solidFill>
                <a:highlight>
                  <a:schemeClr val="lt1"/>
                </a:highlight>
              </a:rPr>
              <a:t>Node features of the induced graph</a:t>
            </a:r>
            <a:endParaRPr sz="2400" b="1" dirty="0">
              <a:solidFill>
                <a:srgbClr val="B45F06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7849767" y="25648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111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9176565" y="3744089"/>
            <a:ext cx="267238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9900FF"/>
                </a:solidFill>
              </a:rPr>
              <a:t> Combined features for nodes 1-4</a:t>
            </a:r>
            <a:endParaRPr sz="2400" dirty="0">
              <a:solidFill>
                <a:srgbClr val="9900FF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205367" y="5023351"/>
            <a:ext cx="56584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MLP</a:t>
            </a:r>
            <a:endParaRPr sz="2400"/>
          </a:p>
        </p:txBody>
      </p:sp>
      <p:sp>
        <p:nvSpPr>
          <p:cNvPr id="174" name="Google Shape;174;p21"/>
          <p:cNvSpPr/>
          <p:nvPr/>
        </p:nvSpPr>
        <p:spPr>
          <a:xfrm>
            <a:off x="8743767" y="5638864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/>
          <p:cNvSpPr txBox="1"/>
          <p:nvPr/>
        </p:nvSpPr>
        <p:spPr>
          <a:xfrm>
            <a:off x="8347300" y="5791401"/>
            <a:ext cx="170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Score (i, j)</a:t>
            </a:r>
            <a:endParaRPr sz="2400"/>
          </a:p>
        </p:txBody>
      </p:sp>
      <p:sp>
        <p:nvSpPr>
          <p:cNvPr id="176" name="Google Shape;176;p21"/>
          <p:cNvSpPr/>
          <p:nvPr/>
        </p:nvSpPr>
        <p:spPr>
          <a:xfrm>
            <a:off x="7138567" y="466911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21"/>
          <p:cNvSpPr/>
          <p:nvPr/>
        </p:nvSpPr>
        <p:spPr>
          <a:xfrm>
            <a:off x="10225981" y="467415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1" y="2048721"/>
            <a:ext cx="4322399" cy="14241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4546367" y="3302333"/>
            <a:ext cx="589600" cy="419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" name="Google Shape;180;p21"/>
          <p:cNvSpPr/>
          <p:nvPr/>
        </p:nvSpPr>
        <p:spPr>
          <a:xfrm>
            <a:off x="415600" y="3956267"/>
            <a:ext cx="3717600" cy="23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b="1">
                <a:solidFill>
                  <a:schemeClr val="dk1"/>
                </a:solidFill>
              </a:rPr>
              <a:t>Small updates can be handled by inference only.</a:t>
            </a:r>
            <a:endParaRPr sz="2667" b="1">
              <a:solidFill>
                <a:schemeClr val="dk1"/>
              </a:solidFill>
            </a:endParaRPr>
          </a:p>
          <a:p>
            <a:endParaRPr sz="2667" b="1">
              <a:solidFill>
                <a:schemeClr val="dk1"/>
              </a:solidFill>
            </a:endParaRPr>
          </a:p>
          <a:p>
            <a:r>
              <a:rPr lang="en" sz="2667" b="1">
                <a:solidFill>
                  <a:schemeClr val="dk1"/>
                </a:solidFill>
              </a:rPr>
              <a:t> </a:t>
            </a:r>
            <a:endParaRPr sz="2667" b="1">
              <a:solidFill>
                <a:schemeClr val="dk1"/>
              </a:solidFill>
            </a:endParaRPr>
          </a:p>
          <a:p>
            <a:endParaRPr sz="2667" b="1"/>
          </a:p>
        </p:txBody>
      </p:sp>
      <p:sp>
        <p:nvSpPr>
          <p:cNvPr id="181" name="Google Shape;181;p21"/>
          <p:cNvSpPr/>
          <p:nvPr/>
        </p:nvSpPr>
        <p:spPr>
          <a:xfrm>
            <a:off x="1795567" y="3053667"/>
            <a:ext cx="2547600" cy="4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a new paper added as node 5</a:t>
            </a:r>
            <a:endParaRPr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Overview of challenges and solutions</a:t>
            </a:r>
            <a:endParaRPr/>
          </a:p>
        </p:txBody>
      </p:sp>
      <p:graphicFrame>
        <p:nvGraphicFramePr>
          <p:cNvPr id="187" name="Google Shape;187;p22"/>
          <p:cNvGraphicFramePr/>
          <p:nvPr/>
        </p:nvGraphicFramePr>
        <p:xfrm>
          <a:off x="771033" y="1751267"/>
          <a:ext cx="9652000" cy="237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Challenges</a:t>
                      </a: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Solutions</a:t>
                      </a:r>
                      <a:endParaRPr sz="27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Scale of graph topology and feature data 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Novel Graph Partitioning and Hybrid GPU Memory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Missing node Information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Learnable Embedding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821233" y="1648633"/>
            <a:ext cx="10695600" cy="47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Graph Topology Data  ~ 30 GB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Sampling on GPUs is faster than sampling on GPUs (our prior work NextDoor)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But GPUs are limited in memory. 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Graph Node Features ~ 180 GB 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Moving node features from CPU to GPU is time-consuming</a:t>
            </a:r>
            <a:endParaRPr sz="2667"/>
          </a:p>
          <a:p>
            <a:endParaRPr sz="2667"/>
          </a:p>
          <a:p>
            <a:endParaRPr sz="2667" b="1"/>
          </a:p>
          <a:p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Challenge #1: large-scale graph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625900" y="1463534"/>
            <a:ext cx="8704800" cy="18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Partitioning graph into chunks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Sample on chunks to limit active memory required.</a:t>
            </a:r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Solution: graph partitioning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</a:t>
            </a:r>
            <a:r>
              <a:rPr lang="en" b="1"/>
              <a:t>graph partitions</a:t>
            </a:r>
            <a:endParaRPr b="1"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06" name="Google Shape;206;p25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5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08" name="Google Shape;208;p25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graph partitions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15" name="Google Shape;215;p26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6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17" name="Google Shape;217;p26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1923833" y="3241300"/>
            <a:ext cx="0" cy="193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graph partitions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25" name="Google Shape;225;p27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27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27" name="Google Shape;227;p27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517436" y="2309969"/>
            <a:ext cx="3405024" cy="155059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133" b="1">
                <a:solidFill>
                  <a:srgbClr val="FF0000"/>
                </a:solidFill>
              </a:rPr>
              <a:t>What are good partitions ?</a:t>
            </a:r>
            <a:endParaRPr sz="2133" b="1">
              <a:solidFill>
                <a:srgbClr val="FF0000"/>
              </a:solidFill>
            </a:endParaRPr>
          </a:p>
          <a:p>
            <a:endParaRPr sz="2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611467" y="1510667"/>
            <a:ext cx="9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34" name="Google Shape;234;p28"/>
          <p:cNvSpPr txBox="1"/>
          <p:nvPr/>
        </p:nvSpPr>
        <p:spPr>
          <a:xfrm>
            <a:off x="494933" y="1645300"/>
            <a:ext cx="9128000" cy="4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Our approach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Sort papers by bin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Partition the sorted papers into number of basket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For each paper in the basket include all papers cited by it as edges.</a:t>
            </a:r>
            <a:endParaRPr sz="2667"/>
          </a:p>
        </p:txBody>
      </p:sp>
      <p:sp>
        <p:nvSpPr>
          <p:cNvPr id="235" name="Google Shape;235;p28"/>
          <p:cNvSpPr/>
          <p:nvPr/>
        </p:nvSpPr>
        <p:spPr>
          <a:xfrm>
            <a:off x="7907833" y="3540967"/>
            <a:ext cx="3868560" cy="156657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Results in good average degree &gt; 10</a:t>
            </a:r>
            <a:endParaRPr sz="2400"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Quick graph partitioning using DATA heuristics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028700" y="4627333"/>
            <a:ext cx="39992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67"/>
              <a:t>Standard popular algorithms </a:t>
            </a:r>
            <a:endParaRPr sz="2267"/>
          </a:p>
          <a:p>
            <a:r>
              <a:rPr lang="en" sz="2267"/>
              <a:t>METIS Partitioning cannot handle the large graph</a:t>
            </a:r>
            <a:endParaRPr sz="2267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1094167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Solution: use unified memory abstraction 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r="-13778" b="-22684"/>
          <a:stretch/>
        </p:blipFill>
        <p:spPr>
          <a:xfrm>
            <a:off x="1367367" y="2829334"/>
            <a:ext cx="9955565" cy="426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661033" y="15735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667"/>
              <a:t>Using UVA graph sampling and feature collection, gpu kernels are done on memory. </a:t>
            </a:r>
            <a:endParaRPr sz="266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200" y="1760900"/>
            <a:ext cx="4027237" cy="455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Pseudo Perplexity (PPPL)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BERT-style models do not have a well defined perplexity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/>
              <a:t>Instead, use </a:t>
            </a:r>
            <a:r>
              <a:rPr lang="en-GB">
                <a:solidFill>
                  <a:srgbClr val="FF0000"/>
                </a:solidFill>
              </a:rPr>
              <a:t>model scoring</a:t>
            </a:r>
            <a:r>
              <a:rPr lang="en-GB"/>
              <a:t> (Salazar et al., 2021)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596200" y="1572801"/>
            <a:ext cx="9080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About 40% of nodes miss node features (i.e., text) </a:t>
            </a:r>
            <a:endParaRPr sz="2667" b="1"/>
          </a:p>
        </p:txBody>
      </p:sp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Challenge #2: missing node features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4" y="2793405"/>
            <a:ext cx="5892799" cy="245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319700" y="5374667"/>
            <a:ext cx="6261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Input of a regular 2-layer GNN training</a:t>
            </a:r>
            <a:endParaRPr sz="2667" b="1"/>
          </a:p>
        </p:txBody>
      </p:sp>
      <p:sp>
        <p:nvSpPr>
          <p:cNvPr id="253" name="Google Shape;253;p30"/>
          <p:cNvSpPr txBox="1"/>
          <p:nvPr/>
        </p:nvSpPr>
        <p:spPr>
          <a:xfrm>
            <a:off x="7464367" y="5144568"/>
            <a:ext cx="3609200" cy="106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Our input: some nodes miss features</a:t>
            </a:r>
            <a:endParaRPr sz="2667" b="1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370" y="3145467"/>
            <a:ext cx="2932367" cy="2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78025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  <p:sp>
        <p:nvSpPr>
          <p:cNvPr id="256" name="Google Shape;256;p30"/>
          <p:cNvSpPr txBox="1"/>
          <p:nvPr/>
        </p:nvSpPr>
        <p:spPr>
          <a:xfrm>
            <a:off x="82089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  <p:sp>
        <p:nvSpPr>
          <p:cNvPr id="257" name="Google Shape;257;p30"/>
          <p:cNvSpPr txBox="1"/>
          <p:nvPr/>
        </p:nvSpPr>
        <p:spPr>
          <a:xfrm>
            <a:off x="90217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565367" y="1552268"/>
            <a:ext cx="10612000" cy="18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Pad a special learnable feature for nodes with missing raw features</a:t>
            </a:r>
            <a:endParaRPr sz="2667"/>
          </a:p>
          <a:p>
            <a:pPr marL="609585"/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Solution: use learnable embedding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267" y="2492801"/>
            <a:ext cx="5381983" cy="342173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3393967" y="5790833"/>
            <a:ext cx="57272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/>
              <a:t>Use learnable feature for nodes with missing text</a:t>
            </a:r>
            <a:endParaRPr sz="2533"/>
          </a:p>
        </p:txBody>
      </p:sp>
      <p:cxnSp>
        <p:nvCxnSpPr>
          <p:cNvPr id="266" name="Google Shape;266;p31"/>
          <p:cNvCxnSpPr>
            <a:stCxn id="265" idx="0"/>
          </p:cNvCxnSpPr>
          <p:nvPr/>
        </p:nvCxnSpPr>
        <p:spPr>
          <a:xfrm flipH="1" flipV="1">
            <a:off x="4771567" y="5318033"/>
            <a:ext cx="1486000" cy="4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1"/>
          <p:cNvCxnSpPr>
            <a:stCxn id="265" idx="0"/>
          </p:cNvCxnSpPr>
          <p:nvPr/>
        </p:nvCxnSpPr>
        <p:spPr>
          <a:xfrm flipH="1" flipV="1">
            <a:off x="5409167" y="5328033"/>
            <a:ext cx="848400" cy="4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1"/>
          <p:cNvCxnSpPr>
            <a:stCxn id="265" idx="0"/>
          </p:cNvCxnSpPr>
          <p:nvPr/>
        </p:nvCxnSpPr>
        <p:spPr>
          <a:xfrm flipV="1">
            <a:off x="6257567" y="5286833"/>
            <a:ext cx="41640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277067" y="71885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2667"/>
              <a:t>Evaluation: statistics of train/valid/test split</a:t>
            </a:r>
            <a:endParaRPr sz="2667"/>
          </a:p>
        </p:txBody>
      </p:sp>
      <p:graphicFrame>
        <p:nvGraphicFramePr>
          <p:cNvPr id="274" name="Google Shape;274;p32"/>
          <p:cNvGraphicFramePr/>
          <p:nvPr>
            <p:extLst>
              <p:ext uri="{D42A27DB-BD31-4B8C-83A1-F6EECF244321}">
                <p14:modId xmlns:p14="http://schemas.microsoft.com/office/powerpoint/2010/main" val="3562210681"/>
              </p:ext>
            </p:extLst>
          </p:nvPr>
        </p:nvGraphicFramePr>
        <p:xfrm>
          <a:off x="455983" y="1482451"/>
          <a:ext cx="11280033" cy="5156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13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TYPE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Graph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Nodes without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Graph Nodes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With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Edges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Test Edges with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Test Edges Without Text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Train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20M</a:t>
                      </a:r>
                      <a:endParaRPr sz="27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62M</a:t>
                      </a:r>
                      <a:endParaRPr sz="27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1.33B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Transductive</a:t>
                      </a:r>
                      <a:endParaRPr sz="2700"/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20M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62M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1.38B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4M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.63M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Inductive</a:t>
                      </a:r>
                      <a:endParaRPr sz="2700"/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22M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64M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1.99B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.46M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Results: MRR Accuracy</a:t>
            </a:r>
            <a:endParaRPr/>
          </a:p>
        </p:txBody>
      </p:sp>
      <p:graphicFrame>
        <p:nvGraphicFramePr>
          <p:cNvPr id="280" name="Google Shape;280;p33"/>
          <p:cNvGraphicFramePr/>
          <p:nvPr/>
        </p:nvGraphicFramePr>
        <p:xfrm>
          <a:off x="789033" y="1356967"/>
          <a:ext cx="10132966" cy="196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Test papers with Text </a:t>
                      </a: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Test papers without Text </a:t>
                      </a:r>
                      <a:endParaRPr sz="27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Transductive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.64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.58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Inductive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.61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.55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1" name="Google Shape;281;p33"/>
          <p:cNvSpPr txBox="1"/>
          <p:nvPr/>
        </p:nvSpPr>
        <p:spPr>
          <a:xfrm>
            <a:off x="704167" y="4039067"/>
            <a:ext cx="105540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buSzPts val="2000"/>
              <a:buAutoNum type="arabicPeriod"/>
            </a:pPr>
            <a:r>
              <a:rPr lang="en" sz="2667"/>
              <a:t>Single Machine training to large growing.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However, the target papers we used for transductive and inductive settings are different and therefore, not comparable. </a:t>
            </a:r>
            <a:endParaRPr sz="2667"/>
          </a:p>
          <a:p>
            <a:pPr marL="609585"/>
            <a:endParaRPr sz="2667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Final Deliverables and Conclusion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1126167" y="15800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open source embeddings</a:t>
            </a:r>
            <a:endParaRPr/>
          </a:p>
          <a:p>
            <a:pPr>
              <a:buAutoNum type="arabicPeriod"/>
            </a:pPr>
            <a:r>
              <a:rPr lang="en"/>
              <a:t>GNN model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Future Work 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Inference with models from various bin ranges.</a:t>
            </a:r>
            <a:endParaRPr/>
          </a:p>
          <a:p>
            <a:pPr>
              <a:buAutoNum type="arabicPeriod"/>
            </a:pPr>
            <a:r>
              <a:rPr lang="en"/>
              <a:t>Additional hetero-signals. </a:t>
            </a:r>
            <a:endParaRPr/>
          </a:p>
          <a:p>
            <a:pPr>
              <a:buAutoNum type="arabicPeriod"/>
            </a:pPr>
            <a:r>
              <a:rPr lang="en"/>
              <a:t>Embeddings for all nodes to be outsourced</a:t>
            </a:r>
            <a:endParaRPr/>
          </a:p>
          <a:p>
            <a:pPr>
              <a:buAutoNum type="arabicPeriod"/>
            </a:pPr>
            <a:r>
              <a:rPr lang="en"/>
              <a:t>Using citing sentences for hetero graphs. 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2E21-B26A-6942-F351-69A85B95C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B36B6-D363-7502-A382-F4CCCBB1A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64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1FA789B-BFD6-10CA-59AC-4BF9A93E5D06}"/>
              </a:ext>
            </a:extLst>
          </p:cNvPr>
          <p:cNvSpPr/>
          <p:nvPr/>
        </p:nvSpPr>
        <p:spPr>
          <a:xfrm>
            <a:off x="128582" y="4675981"/>
            <a:ext cx="1871690" cy="833438"/>
          </a:xfrm>
          <a:prstGeom prst="wedgeRoundRectCallout">
            <a:avLst>
              <a:gd name="adj1" fmla="val 23573"/>
              <a:gd name="adj2" fmla="val 8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Author Perspective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EE826B88-DED7-C943-1770-4BACDD97C307}"/>
              </a:ext>
            </a:extLst>
          </p:cNvPr>
          <p:cNvSpPr/>
          <p:nvPr/>
        </p:nvSpPr>
        <p:spPr>
          <a:xfrm>
            <a:off x="6396010" y="5874758"/>
            <a:ext cx="1871690" cy="833438"/>
          </a:xfrm>
          <a:prstGeom prst="wedgeRoundRectCallout">
            <a:avLst>
              <a:gd name="adj1" fmla="val -78757"/>
              <a:gd name="adj2" fmla="val -110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Audience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Perspective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Pseudo Perplexity (PPPL)</a:t>
            </a:r>
            <a:endParaRPr dirty="0"/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259033" y="4712317"/>
            <a:ext cx="5810000" cy="261600"/>
            <a:chOff x="944275" y="3534238"/>
            <a:chExt cx="4357500" cy="196200"/>
          </a:xfrm>
        </p:grpSpPr>
        <p:sp>
          <p:nvSpPr>
            <p:cNvPr id="208" name="Google Shape;208;p30"/>
            <p:cNvSpPr/>
            <p:nvPr/>
          </p:nvSpPr>
          <p:spPr>
            <a:xfrm>
              <a:off x="156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18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811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43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5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67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4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</p:grpSp>
      <p:sp>
        <p:nvSpPr>
          <p:cNvPr id="215" name="Google Shape;215;p30"/>
          <p:cNvSpPr/>
          <p:nvPr/>
        </p:nvSpPr>
        <p:spPr>
          <a:xfrm>
            <a:off x="1602733" y="1859984"/>
            <a:ext cx="3115600" cy="8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“</a:t>
            </a:r>
            <a:r>
              <a:rPr lang="en-GB" sz="2400" dirty="0" err="1"/>
              <a:t>patricks</a:t>
            </a:r>
            <a:r>
              <a:rPr lang="en-GB" sz="2400" dirty="0"/>
              <a:t> pickled peppers”</a:t>
            </a:r>
            <a:endParaRPr sz="2400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659367" y="2870200"/>
            <a:ext cx="3071467" cy="1771200"/>
            <a:chOff x="5744525" y="2152650"/>
            <a:chExt cx="2303600" cy="1328400"/>
          </a:xfrm>
        </p:grpSpPr>
        <p:sp>
          <p:nvSpPr>
            <p:cNvPr id="217" name="Google Shape;217;p30"/>
            <p:cNvSpPr/>
            <p:nvPr/>
          </p:nvSpPr>
          <p:spPr>
            <a:xfrm>
              <a:off x="5744525" y="2152650"/>
              <a:ext cx="51600" cy="13284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012025" y="2626625"/>
              <a:ext cx="20361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200"/>
                <a:t>∑ = PLL(w)</a:t>
              </a:r>
              <a:endParaRPr sz="3200"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718334" y="1875533"/>
            <a:ext cx="6617700" cy="809600"/>
            <a:chOff x="3538750" y="1406650"/>
            <a:chExt cx="4963275" cy="607200"/>
          </a:xfrm>
        </p:grpSpPr>
        <p:sp>
          <p:nvSpPr>
            <p:cNvPr id="220" name="Google Shape;220;p30"/>
            <p:cNvSpPr/>
            <p:nvPr/>
          </p:nvSpPr>
          <p:spPr>
            <a:xfrm>
              <a:off x="476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pat</a:t>
              </a:r>
              <a:endParaRPr sz="1333" dirty="0"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38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##ricks</a:t>
              </a:r>
              <a:endParaRPr sz="1333" dirty="0"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012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pick</a:t>
              </a:r>
              <a:endParaRPr sz="1333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63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##led</a:t>
              </a:r>
              <a:endParaRPr sz="1333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25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pepper</a:t>
              </a:r>
              <a:endParaRPr sz="1333"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87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1333"/>
                <a:t>[SEP]</a:t>
              </a:r>
              <a:endParaRPr sz="1333"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14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[CLS]</a:t>
              </a:r>
              <a:endParaRPr sz="1333"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76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38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6012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63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725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87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14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cxnSp>
          <p:nvCxnSpPr>
            <p:cNvPr id="234" name="Google Shape;234;p30"/>
            <p:cNvCxnSpPr>
              <a:stCxn id="215" idx="3"/>
            </p:cNvCxnSpPr>
            <p:nvPr/>
          </p:nvCxnSpPr>
          <p:spPr>
            <a:xfrm rot="10800000" flipH="1">
              <a:off x="3538750" y="1712988"/>
              <a:ext cx="5223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0"/>
          <p:cNvGrpSpPr/>
          <p:nvPr/>
        </p:nvGrpSpPr>
        <p:grpSpPr>
          <a:xfrm>
            <a:off x="1468167" y="3747600"/>
            <a:ext cx="5810000" cy="1425184"/>
            <a:chOff x="1101125" y="2810700"/>
            <a:chExt cx="4357500" cy="1068888"/>
          </a:xfrm>
        </p:grpSpPr>
        <p:sp>
          <p:nvSpPr>
            <p:cNvPr id="236" name="Google Shape;236;p30"/>
            <p:cNvSpPr/>
            <p:nvPr/>
          </p:nvSpPr>
          <p:spPr>
            <a:xfrm>
              <a:off x="234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968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59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21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83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0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72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1989425" y="2810700"/>
              <a:ext cx="154932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log(p(##ricks))</a:t>
              </a:r>
              <a:endParaRPr sz="2400" dirty="0"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805933" y="2709917"/>
            <a:ext cx="1781200" cy="1801349"/>
            <a:chOff x="1354450" y="2032438"/>
            <a:chExt cx="1335900" cy="1351012"/>
          </a:xfrm>
        </p:grpSpPr>
        <p:sp>
          <p:nvSpPr>
            <p:cNvPr id="245" name="Google Shape;245;p30"/>
            <p:cNvSpPr txBox="1"/>
            <p:nvPr/>
          </p:nvSpPr>
          <p:spPr>
            <a:xfrm>
              <a:off x="1739225" y="2754775"/>
              <a:ext cx="3699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667"/>
                <a:t>|V|</a:t>
              </a:r>
              <a:endParaRPr sz="667"/>
            </a:p>
          </p:txBody>
        </p:sp>
        <p:grpSp>
          <p:nvGrpSpPr>
            <p:cNvPr id="246" name="Google Shape;246;p30"/>
            <p:cNvGrpSpPr/>
            <p:nvPr/>
          </p:nvGrpSpPr>
          <p:grpSpPr>
            <a:xfrm>
              <a:off x="1354450" y="2032438"/>
              <a:ext cx="1335900" cy="1351012"/>
              <a:chOff x="1354450" y="2032438"/>
              <a:chExt cx="1335900" cy="1351012"/>
            </a:xfrm>
          </p:grpSpPr>
          <p:sp>
            <p:nvSpPr>
              <p:cNvPr id="247" name="Google Shape;247;p30"/>
              <p:cNvSpPr/>
              <p:nvPr/>
            </p:nvSpPr>
            <p:spPr>
              <a:xfrm>
                <a:off x="1512563" y="2441500"/>
                <a:ext cx="780300" cy="385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30"/>
              <p:cNvSpPr txBox="1"/>
              <p:nvPr/>
            </p:nvSpPr>
            <p:spPr>
              <a:xfrm>
                <a:off x="1354450" y="2032438"/>
                <a:ext cx="1335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2400" dirty="0"/>
                  <a:t>log(p(pat))</a:t>
                </a:r>
                <a:endParaRPr sz="2400"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519250" y="2693324"/>
                <a:ext cx="7691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0765" h="5138" extrusionOk="0">
                    <a:moveTo>
                      <a:pt x="0" y="5138"/>
                    </a:moveTo>
                    <a:cubicBezTo>
                      <a:pt x="1233" y="3905"/>
                      <a:pt x="2641" y="2397"/>
                      <a:pt x="4381" y="2281"/>
                    </a:cubicBezTo>
                    <a:cubicBezTo>
                      <a:pt x="5322" y="2218"/>
                      <a:pt x="5618" y="4835"/>
                      <a:pt x="6381" y="4281"/>
                    </a:cubicBezTo>
                    <a:cubicBezTo>
                      <a:pt x="7002" y="3829"/>
                      <a:pt x="6756" y="2281"/>
                      <a:pt x="7524" y="2281"/>
                    </a:cubicBezTo>
                    <a:cubicBezTo>
                      <a:pt x="8554" y="2281"/>
                      <a:pt x="9279" y="4623"/>
                      <a:pt x="10096" y="3995"/>
                    </a:cubicBezTo>
                    <a:cubicBezTo>
                      <a:pt x="11164" y="3173"/>
                      <a:pt x="9866" y="517"/>
                      <a:pt x="11144" y="90"/>
                    </a:cubicBezTo>
                    <a:cubicBezTo>
                      <a:pt x="12960" y="-516"/>
                      <a:pt x="13610" y="3805"/>
                      <a:pt x="15525" y="3805"/>
                    </a:cubicBezTo>
                    <a:cubicBezTo>
                      <a:pt x="17798" y="3805"/>
                      <a:pt x="19874" y="2463"/>
                      <a:pt x="22098" y="1995"/>
                    </a:cubicBezTo>
                    <a:cubicBezTo>
                      <a:pt x="23210" y="1761"/>
                      <a:pt x="24054" y="3831"/>
                      <a:pt x="25146" y="3519"/>
                    </a:cubicBezTo>
                    <a:cubicBezTo>
                      <a:pt x="26434" y="3151"/>
                      <a:pt x="26059" y="-540"/>
                      <a:pt x="27241" y="90"/>
                    </a:cubicBezTo>
                    <a:cubicBezTo>
                      <a:pt x="28961" y="1007"/>
                      <a:pt x="29285" y="3488"/>
                      <a:pt x="30765" y="475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 rot="10800000">
                <a:off x="1871725" y="3066950"/>
                <a:ext cx="2400" cy="3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2061625" y="2746675"/>
              <a:ext cx="13800" cy="80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1602733" y="4015367"/>
            <a:ext cx="6216400" cy="1786300"/>
            <a:chOff x="1202050" y="3011525"/>
            <a:chExt cx="4662300" cy="1339725"/>
          </a:xfrm>
        </p:grpSpPr>
        <p:sp>
          <p:nvSpPr>
            <p:cNvPr id="253" name="Google Shape;253;p30"/>
            <p:cNvSpPr/>
            <p:nvPr/>
          </p:nvSpPr>
          <p:spPr>
            <a:xfrm>
              <a:off x="3069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44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59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69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1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3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20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82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4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221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46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8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35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7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61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374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9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24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0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12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5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3017650" y="3011525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3787825" y="3140450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522176" y="3150237"/>
              <a:ext cx="102787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log(...)</a:t>
              </a:r>
              <a:endParaRPr sz="2400" dirty="0"/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9207501" y="4191000"/>
            <a:ext cx="2806700" cy="783000"/>
            <a:chOff x="6905625" y="3143250"/>
            <a:chExt cx="2105025" cy="587250"/>
          </a:xfrm>
        </p:grpSpPr>
        <p:sp>
          <p:nvSpPr>
            <p:cNvPr id="278" name="Google Shape;278;p30"/>
            <p:cNvSpPr/>
            <p:nvPr/>
          </p:nvSpPr>
          <p:spPr>
            <a:xfrm>
              <a:off x="6905625" y="3143250"/>
              <a:ext cx="495300" cy="438150"/>
            </a:xfrm>
            <a:custGeom>
              <a:avLst/>
              <a:gdLst/>
              <a:ahLst/>
              <a:cxnLst/>
              <a:rect l="l" t="t" r="r" b="b"/>
              <a:pathLst>
                <a:path w="19812" h="17526" extrusionOk="0">
                  <a:moveTo>
                    <a:pt x="0" y="0"/>
                  </a:moveTo>
                  <a:cubicBezTo>
                    <a:pt x="3943" y="7886"/>
                    <a:pt x="10995" y="17526"/>
                    <a:pt x="19812" y="1752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7410450" y="3429000"/>
              <a:ext cx="16002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Pseudo log-likelihood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ProNE</a:t>
            </a:r>
            <a:r>
              <a:rPr lang="en-US" dirty="0"/>
              <a:t> is trained on bins</a:t>
            </a:r>
          </a:p>
          <a:p>
            <a:pPr lvl="1"/>
            <a:r>
              <a:rPr lang="en-US" dirty="0"/>
              <a:t>Unlike Specter (trained on 100%)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082C0BA-C34A-E9D8-3E34-0E0C5C45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1005260"/>
            <a:ext cx="7034073" cy="57162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131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4253346" y="6196090"/>
            <a:ext cx="1577582" cy="444399"/>
          </a:xfrm>
          <a:prstGeom prst="wedgeRoundRectCallout">
            <a:avLst>
              <a:gd name="adj1" fmla="val -135698"/>
              <a:gd name="adj2" fmla="val 203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02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132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26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133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04"/>
          <a:stretch/>
        </p:blipFill>
        <p:spPr>
          <a:xfrm>
            <a:off x="9892861" y="37420"/>
            <a:ext cx="2299139" cy="2359791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Scoring Calculation:</a:t>
            </a:r>
            <a:endParaRPr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010771" y="1962433"/>
            <a:ext cx="8318600" cy="3092363"/>
            <a:chOff x="1371600" y="2075738"/>
            <a:chExt cx="6238950" cy="2319272"/>
          </a:xfrm>
        </p:grpSpPr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563" y="2319707"/>
              <a:ext cx="3990874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2439" y="3352749"/>
              <a:ext cx="4619126" cy="104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1"/>
            <p:cNvSpPr/>
            <p:nvPr/>
          </p:nvSpPr>
          <p:spPr>
            <a:xfrm>
              <a:off x="2376300" y="2290598"/>
              <a:ext cx="938895" cy="285898"/>
            </a:xfrm>
            <a:custGeom>
              <a:avLst/>
              <a:gdLst/>
              <a:ahLst/>
              <a:cxnLst/>
              <a:rect l="l" t="t" r="r" b="b"/>
              <a:pathLst>
                <a:path w="7068" h="15431" extrusionOk="0">
                  <a:moveTo>
                    <a:pt x="6858" y="15431"/>
                  </a:moveTo>
                  <a:cubicBezTo>
                    <a:pt x="7652" y="9858"/>
                    <a:pt x="5460" y="1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1371600" y="2075738"/>
              <a:ext cx="1004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Abstract</a:t>
              </a:r>
              <a:endParaRPr sz="2267" dirty="0"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081225" y="4005275"/>
              <a:ext cx="1257300" cy="253725"/>
            </a:xfrm>
            <a:custGeom>
              <a:avLst/>
              <a:gdLst/>
              <a:ahLst/>
              <a:cxnLst/>
              <a:rect l="l" t="t" r="r" b="b"/>
              <a:pathLst>
                <a:path w="50292" h="10149" extrusionOk="0">
                  <a:moveTo>
                    <a:pt x="50292" y="0"/>
                  </a:moveTo>
                  <a:cubicBezTo>
                    <a:pt x="50292" y="5991"/>
                    <a:pt x="41019" y="8998"/>
                    <a:pt x="35052" y="9525"/>
                  </a:cubicBezTo>
                  <a:cubicBezTo>
                    <a:pt x="23270" y="10566"/>
                    <a:pt x="9460" y="11101"/>
                    <a:pt x="0" y="400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1571875" y="3730925"/>
              <a:ext cx="100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>
                  <a:solidFill>
                    <a:srgbClr val="FF0000"/>
                  </a:solidFill>
                </a:rPr>
                <a:t>Bin</a:t>
              </a:r>
              <a:endParaRPr sz="2267"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038725" y="3301798"/>
              <a:ext cx="457220" cy="698672"/>
            </a:xfrm>
            <a:custGeom>
              <a:avLst/>
              <a:gdLst/>
              <a:ahLst/>
              <a:cxnLst/>
              <a:rect l="l" t="t" r="r" b="b"/>
              <a:pathLst>
                <a:path w="20193" h="28384" extrusionOk="0">
                  <a:moveTo>
                    <a:pt x="0" y="28384"/>
                  </a:moveTo>
                  <a:cubicBezTo>
                    <a:pt x="4529" y="22725"/>
                    <a:pt x="66" y="13007"/>
                    <a:pt x="4191" y="7048"/>
                  </a:cubicBezTo>
                  <a:cubicBezTo>
                    <a:pt x="7508" y="2256"/>
                    <a:pt x="14664" y="1843"/>
                    <a:pt x="20193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543550" y="3048000"/>
              <a:ext cx="206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# Tokens in Bin</a:t>
              </a:r>
              <a:endParaRPr sz="2267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F730-9736-BC52-1BD9-6FFFFD4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Setup: Scoring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1211-1B09-0ED7-0262-A05B161F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Get scores for the filtered abstracts: tokenize the abstracts, and use a maximum sequence length of 128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Further filtering: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Discard anything with more than 64 pad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Discard anything with more than 10 [UNK]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Results: plot pseudo-perplexity for each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CB99-D323-391E-17B2-2BE00B05A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42"/>
          <a:stretch/>
        </p:blipFill>
        <p:spPr>
          <a:xfrm>
            <a:off x="1575437" y="1439250"/>
            <a:ext cx="5368360" cy="5254039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B775BF59-5879-37EF-7B44-A219110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1" r="40967" b="91919"/>
          <a:stretch/>
        </p:blipFill>
        <p:spPr>
          <a:xfrm>
            <a:off x="3399706" y="1521533"/>
            <a:ext cx="2129496" cy="321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520C8-D219-EE46-F0E6-C3CABF1C5FFE}"/>
              </a:ext>
            </a:extLst>
          </p:cNvPr>
          <p:cNvSpPr txBox="1"/>
          <p:nvPr/>
        </p:nvSpPr>
        <p:spPr>
          <a:xfrm>
            <a:off x="8061277" y="1956179"/>
            <a:ext cx="357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see changes in perplexity across time (RQ1)</a:t>
            </a:r>
          </a:p>
          <a:p>
            <a:endParaRPr lang="en-US" dirty="0"/>
          </a:p>
          <a:p>
            <a:r>
              <a:rPr lang="en-US" dirty="0"/>
              <a:t>The perplexity difference from one bin to the next bin is relatively small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" y="1864521"/>
            <a:ext cx="11928627" cy="397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1B382-B6A4-45FB-A02C-889C8EE753AC}"/>
              </a:ext>
            </a:extLst>
          </p:cNvPr>
          <p:cNvSpPr txBox="1"/>
          <p:nvPr/>
        </p:nvSpPr>
        <p:spPr>
          <a:xfrm>
            <a:off x="5741159" y="6079967"/>
            <a:ext cx="54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 pattern is the same for other BERT models</a:t>
            </a:r>
          </a:p>
        </p:txBody>
      </p:sp>
    </p:spTree>
    <p:extLst>
      <p:ext uri="{BB962C8B-B14F-4D97-AF65-F5344CB8AC3E}">
        <p14:creationId xmlns:p14="http://schemas.microsoft.com/office/powerpoint/2010/main" val="3358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BEECA83C-FC94-D74D-AFD5-17592D9B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5" y="1520344"/>
            <a:ext cx="11280569" cy="484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15A60-B432-646C-06B2-00CE814D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Past Analysis of BERT-like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D9D2-385D-1BD0-98F9-107F5D987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Google Shape;289;p31">
            <a:extLst>
              <a:ext uri="{FF2B5EF4-FFF2-40B4-BE49-F238E27FC236}">
                <a16:creationId xmlns:a16="http://schemas.microsoft.com/office/drawing/2014/main" id="{C1CC564A-2CA2-BD95-05A2-822BEE479AD6}"/>
              </a:ext>
            </a:extLst>
          </p:cNvPr>
          <p:cNvSpPr/>
          <p:nvPr/>
        </p:nvSpPr>
        <p:spPr>
          <a:xfrm rot="19522401">
            <a:off x="7133075" y="2469769"/>
            <a:ext cx="2805818" cy="1359310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89;p31">
            <a:extLst>
              <a:ext uri="{FF2B5EF4-FFF2-40B4-BE49-F238E27FC236}">
                <a16:creationId xmlns:a16="http://schemas.microsoft.com/office/drawing/2014/main" id="{0A4B301C-E9B5-CF40-587D-2B9E70DCFA20}"/>
              </a:ext>
            </a:extLst>
          </p:cNvPr>
          <p:cNvSpPr/>
          <p:nvPr/>
        </p:nvSpPr>
        <p:spPr>
          <a:xfrm rot="1055476" flipV="1">
            <a:off x="7102813" y="4318757"/>
            <a:ext cx="3166005" cy="1264977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918B-7976-5277-DF95-26A35BC6F7AF}"/>
              </a:ext>
            </a:extLst>
          </p:cNvPr>
          <p:cNvSpPr txBox="1"/>
          <p:nvPr/>
        </p:nvSpPr>
        <p:spPr>
          <a:xfrm>
            <a:off x="9571630" y="2991660"/>
            <a:ext cx="248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vocabulary: directly comparable</a:t>
            </a:r>
          </a:p>
          <a:p>
            <a:endParaRPr lang="en-US" dirty="0"/>
          </a:p>
          <a:p>
            <a:r>
              <a:rPr lang="en-US" dirty="0"/>
              <a:t>More parameters in the model yields better perplexity</a:t>
            </a:r>
          </a:p>
        </p:txBody>
      </p:sp>
    </p:spTree>
    <p:extLst>
      <p:ext uri="{BB962C8B-B14F-4D97-AF65-F5344CB8AC3E}">
        <p14:creationId xmlns:p14="http://schemas.microsoft.com/office/powerpoint/2010/main" val="190209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4B6-BE15-E2F8-4C13-F2BD95F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869D-DA10-E833-0E54-2EFB1D5CA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C5335F4-E5A9-8064-E87C-9C5BF72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28"/>
            <a:ext cx="121920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F65F69-7691-27C1-CC7E-AAE45A4E80C5}"/>
              </a:ext>
            </a:extLst>
          </p:cNvPr>
          <p:cNvSpPr/>
          <p:nvPr/>
        </p:nvSpPr>
        <p:spPr>
          <a:xfrm>
            <a:off x="9121254" y="2110854"/>
            <a:ext cx="3034352" cy="369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FDE1-64CE-F3A6-EB18-D0934ED36C37}"/>
              </a:ext>
            </a:extLst>
          </p:cNvPr>
          <p:cNvSpPr txBox="1"/>
          <p:nvPr/>
        </p:nvSpPr>
        <p:spPr>
          <a:xfrm>
            <a:off x="9080310" y="1082045"/>
            <a:ext cx="30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architecture shows different trend</a:t>
            </a:r>
          </a:p>
        </p:txBody>
      </p:sp>
    </p:spTree>
    <p:extLst>
      <p:ext uri="{BB962C8B-B14F-4D97-AF65-F5344CB8AC3E}">
        <p14:creationId xmlns:p14="http://schemas.microsoft.com/office/powerpoint/2010/main" val="1557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EA4C-9EC6-93D4-55DC-7F51D1C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EBB8-F265-BAF7-4C00-C32FCF0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8A91-F9B8-0CBC-B287-4DBE7B64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4FE2B25-106F-4D92-160D-E3A1D91BE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05" y="1825625"/>
            <a:ext cx="97331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2A464D-87BD-66E6-6E70-0FBA7AD22442}"/>
              </a:ext>
            </a:extLst>
          </p:cNvPr>
          <p:cNvSpPr/>
          <p:nvPr/>
        </p:nvSpPr>
        <p:spPr>
          <a:xfrm>
            <a:off x="1229405" y="1869743"/>
            <a:ext cx="2314464" cy="4107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8;p31">
            <a:extLst>
              <a:ext uri="{FF2B5EF4-FFF2-40B4-BE49-F238E27FC236}">
                <a16:creationId xmlns:a16="http://schemas.microsoft.com/office/drawing/2014/main" id="{19234573-7318-8B66-8B87-CCC0E8AA7A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658" y="1199419"/>
            <a:ext cx="6158835" cy="13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82C63D39-64C8-17FD-4CEA-D0ADC4B88675}"/>
              </a:ext>
            </a:extLst>
          </p:cNvPr>
          <p:cNvSpPr/>
          <p:nvPr/>
        </p:nvSpPr>
        <p:spPr>
          <a:xfrm flipV="1">
            <a:off x="9557035" y="2263214"/>
            <a:ext cx="609627" cy="893967"/>
          </a:xfrm>
          <a:custGeom>
            <a:avLst/>
            <a:gdLst/>
            <a:ahLst/>
            <a:cxnLst/>
            <a:rect l="l" t="t" r="r" b="b"/>
            <a:pathLst>
              <a:path w="20193" h="28384" extrusionOk="0">
                <a:moveTo>
                  <a:pt x="0" y="28384"/>
                </a:moveTo>
                <a:cubicBezTo>
                  <a:pt x="4529" y="22725"/>
                  <a:pt x="66" y="13007"/>
                  <a:pt x="4191" y="7048"/>
                </a:cubicBezTo>
                <a:cubicBezTo>
                  <a:pt x="7508" y="2256"/>
                  <a:pt x="14664" y="1843"/>
                  <a:pt x="20193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5C97EB5D-420B-0D30-3187-D966D7D47953}"/>
              </a:ext>
            </a:extLst>
          </p:cNvPr>
          <p:cNvSpPr txBox="1"/>
          <p:nvPr/>
        </p:nvSpPr>
        <p:spPr>
          <a:xfrm>
            <a:off x="10166662" y="2881676"/>
            <a:ext cx="27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267" dirty="0">
                <a:solidFill>
                  <a:srgbClr val="FF0000"/>
                </a:solidFill>
              </a:rPr>
              <a:t>Normalizer</a:t>
            </a:r>
            <a:endParaRPr sz="2267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0F88D-4541-475F-217F-5EBEF69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Across Vocabularies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D67C-7A19-515A-1793-44C3F05E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21475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Normalization value is the number of </a:t>
            </a:r>
            <a:r>
              <a:rPr lang="en-US" dirty="0" err="1"/>
              <a:t>subwords</a:t>
            </a:r>
            <a:r>
              <a:rPr lang="en-US" dirty="0"/>
              <a:t>,</a:t>
            </a:r>
          </a:p>
          <a:p>
            <a:pPr marL="152396" indent="0">
              <a:buNone/>
            </a:pPr>
            <a:r>
              <a:rPr lang="en-US" dirty="0"/>
              <a:t>which is different across tokenizers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use a count which is more consistent across models: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Words (Moses tokenization)</a:t>
            </a:r>
          </a:p>
          <a:p>
            <a:pPr marL="152396" indent="0">
              <a:buNone/>
            </a:pPr>
            <a:r>
              <a:rPr lang="en-US" dirty="0"/>
              <a:t>	Characters</a:t>
            </a:r>
          </a:p>
          <a:p>
            <a:pPr marL="152396" indent="0">
              <a:buNone/>
            </a:pPr>
            <a:r>
              <a:rPr lang="en-US" dirty="0"/>
              <a:t>	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88CBB-533D-591F-B226-135D57266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8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F4CC-9AC5-A0D2-932C-95E4DBC3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Normalization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521-1E97-73A2-AF55-A9E248C0D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2" name="Picture 11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2EAF245-F19D-4872-00C8-7646BABE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3"/>
          <a:stretch/>
        </p:blipFill>
        <p:spPr>
          <a:xfrm>
            <a:off x="0" y="1455760"/>
            <a:ext cx="12192000" cy="1393005"/>
          </a:xfrm>
          <a:prstGeom prst="rect">
            <a:avLst/>
          </a:prstGeom>
        </p:spPr>
      </p:pic>
      <p:pic>
        <p:nvPicPr>
          <p:cNvPr id="13" name="Picture 1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2F103-194D-228F-1A55-40BC30F1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7"/>
          <a:stretch/>
        </p:blipFill>
        <p:spPr>
          <a:xfrm>
            <a:off x="0" y="4241770"/>
            <a:ext cx="12192000" cy="1391623"/>
          </a:xfrm>
          <a:prstGeom prst="rect">
            <a:avLst/>
          </a:prstGeom>
        </p:spPr>
      </p:pic>
      <p:pic>
        <p:nvPicPr>
          <p:cNvPr id="14" name="Picture 13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3507AA-F61C-5940-1A70-ED7BBE19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55" b="34562"/>
          <a:stretch/>
        </p:blipFill>
        <p:spPr>
          <a:xfrm>
            <a:off x="0" y="2848765"/>
            <a:ext cx="12192000" cy="1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5C3-1D68-1424-D168-F2BFF662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CD07-88B6-C2D6-78A1-AD9408354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9ABD45-B057-E6C5-F996-4C134B95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95"/>
            <a:ext cx="9144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DAE53-EB37-7792-9126-FD6EA7F7EFAD}"/>
              </a:ext>
            </a:extLst>
          </p:cNvPr>
          <p:cNvSpPr txBox="1"/>
          <p:nvPr/>
        </p:nvSpPr>
        <p:spPr>
          <a:xfrm>
            <a:off x="8526780" y="3154680"/>
            <a:ext cx="257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with more consistent normalization, we still see the same ranking of models and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5090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F60-8621-1A13-D136-1DFFC94C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this structure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7B3F-CE1E-6B9E-F864-928C32B8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Features of language: is our writing style, vocabulary use, syntax, etc.  changing over time? (Enough that it affects the model performance)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Features of the data: papers from new sources are suddenly added in one year, data from some years is noisy, etc.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Need to focus on the data before we can make claims about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AC7E-3E41-E5A0-63F7-2135F98EC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870C-B366-2280-B26F-40097B26E321}"/>
              </a:ext>
            </a:extLst>
          </p:cNvPr>
          <p:cNvSpPr/>
          <p:nvPr/>
        </p:nvSpPr>
        <p:spPr>
          <a:xfrm>
            <a:off x="560070" y="2754630"/>
            <a:ext cx="10904220" cy="88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F9FC431-3962-5CC1-8621-DDD86AEF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21" y="3511340"/>
            <a:ext cx="2535157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01382-2B68-C069-31C0-F1EBD7FB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Features: Language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A06A-32B4-32E6-3AAF-AFB37D2C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Stratify the perplexity scores by filtering by </a:t>
            </a:r>
            <a:r>
              <a:rPr lang="en-US" dirty="0">
                <a:solidFill>
                  <a:srgbClr val="FF0000"/>
                </a:solidFill>
              </a:rPr>
              <a:t>source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Different sources may have different levels of quality control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Languages other than English will have a large effect on perplexity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A349B-8E03-8A70-0965-4FCDEA6F1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7BB9-4201-EAA8-D05F-29045F8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4EE5-10F0-A3F3-E7D1-D175065FD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E58C79-FF33-28BE-E5FC-396B6D29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880110" y="1755295"/>
            <a:ext cx="2030730" cy="4064000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C30D3-6935-9CA5-200F-35E34759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0" r="32344"/>
          <a:stretch/>
        </p:blipFill>
        <p:spPr>
          <a:xfrm>
            <a:off x="3040380" y="1755295"/>
            <a:ext cx="203073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364DC9-B8F8-228F-EE19-12BD0C00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r="49031"/>
          <a:stretch/>
        </p:blipFill>
        <p:spPr>
          <a:xfrm>
            <a:off x="5200650" y="1755295"/>
            <a:ext cx="203073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74EA7-58AC-5CCA-CA2E-442BDC634297}"/>
              </a:ext>
            </a:extLst>
          </p:cNvPr>
          <p:cNvSpPr txBox="1"/>
          <p:nvPr/>
        </p:nvSpPr>
        <p:spPr>
          <a:xfrm>
            <a:off x="8012430" y="1611630"/>
            <a:ext cx="3646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low and consistent for papers from PubMed, which makes up for ~20% of the sample</a:t>
            </a:r>
          </a:p>
          <a:p>
            <a:endParaRPr lang="en-US" dirty="0"/>
          </a:p>
          <a:p>
            <a:r>
              <a:rPr lang="en-US" dirty="0"/>
              <a:t>Papers not from PubMed are heavily influencing the shape of the perplexity curve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244A-89F0-20DD-6A92-5E75E257E6F9}"/>
              </a:ext>
            </a:extLst>
          </p:cNvPr>
          <p:cNvSpPr/>
          <p:nvPr/>
        </p:nvSpPr>
        <p:spPr>
          <a:xfrm>
            <a:off x="880110" y="1755295"/>
            <a:ext cx="432054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8CD53-9ECE-8252-25F2-C12899BF6704}"/>
              </a:ext>
            </a:extLst>
          </p:cNvPr>
          <p:cNvSpPr/>
          <p:nvPr/>
        </p:nvSpPr>
        <p:spPr>
          <a:xfrm>
            <a:off x="5200650" y="1763355"/>
            <a:ext cx="203073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A003-E37C-590F-6F9A-CD15D2FF4896}"/>
              </a:ext>
            </a:extLst>
          </p:cNvPr>
          <p:cNvSpPr txBox="1"/>
          <p:nvPr/>
        </p:nvSpPr>
        <p:spPr>
          <a:xfrm>
            <a:off x="8012430" y="3776460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story for DOI: papers without DOI are influential</a:t>
            </a:r>
          </a:p>
        </p:txBody>
      </p:sp>
    </p:spTree>
    <p:extLst>
      <p:ext uri="{BB962C8B-B14F-4D97-AF65-F5344CB8AC3E}">
        <p14:creationId xmlns:p14="http://schemas.microsoft.com/office/powerpoint/2010/main" val="41972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9DB-B9C7-6351-F4A4-9D029F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CEC5-FACB-4A58-F985-07213584A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89C70F-03EC-F73E-F26E-B3B229F8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4"/>
          <a:stretch/>
        </p:blipFill>
        <p:spPr>
          <a:xfrm>
            <a:off x="742950" y="1755295"/>
            <a:ext cx="227457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D2BFFB-314B-25CC-FF8B-01DD5594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7" r="64938"/>
          <a:stretch/>
        </p:blipFill>
        <p:spPr>
          <a:xfrm>
            <a:off x="3097530" y="1755295"/>
            <a:ext cx="2057400" cy="4064000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89CDB2-DF4D-AC13-9F6C-468946B1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4" r="16281"/>
          <a:stretch/>
        </p:blipFill>
        <p:spPr>
          <a:xfrm>
            <a:off x="5234940" y="1755295"/>
            <a:ext cx="20574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4C68B9-3C2F-7FA8-2278-45050360D5C8}"/>
              </a:ext>
            </a:extLst>
          </p:cNvPr>
          <p:cNvSpPr txBox="1"/>
          <p:nvPr/>
        </p:nvSpPr>
        <p:spPr>
          <a:xfrm>
            <a:off x="8172450" y="2575536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is less informative</a:t>
            </a:r>
          </a:p>
          <a:p>
            <a:endParaRPr lang="en-US" dirty="0"/>
          </a:p>
          <a:p>
            <a:r>
              <a:rPr lang="en-US" dirty="0"/>
              <a:t>ACL and </a:t>
            </a:r>
            <a:r>
              <a:rPr lang="en-US" dirty="0" err="1"/>
              <a:t>ArXiv</a:t>
            </a:r>
            <a:r>
              <a:rPr lang="en-US" dirty="0"/>
              <a:t> are too small in the sample to say anything</a:t>
            </a:r>
          </a:p>
        </p:txBody>
      </p:sp>
    </p:spTree>
    <p:extLst>
      <p:ext uri="{BB962C8B-B14F-4D97-AF65-F5344CB8AC3E}">
        <p14:creationId xmlns:p14="http://schemas.microsoft.com/office/powerpoint/2010/main" val="272460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00DF5EC-FCC2-44FD-EC96-DF7A8F4D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53250" y="1501295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CFEFF-16CF-5F04-4798-62919554D533}"/>
              </a:ext>
            </a:extLst>
          </p:cNvPr>
          <p:cNvSpPr txBox="1"/>
          <p:nvPr/>
        </p:nvSpPr>
        <p:spPr>
          <a:xfrm>
            <a:off x="1097280" y="2003453"/>
            <a:ext cx="47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language detection on the abstracts</a:t>
            </a:r>
          </a:p>
          <a:p>
            <a:endParaRPr lang="en-US" dirty="0"/>
          </a:p>
          <a:p>
            <a:r>
              <a:rPr lang="en-US" dirty="0"/>
              <a:t>Finding: </a:t>
            </a:r>
            <a:r>
              <a:rPr lang="en-US" dirty="0">
                <a:solidFill>
                  <a:srgbClr val="FF0000"/>
                </a:solidFill>
              </a:rPr>
              <a:t>multilinguality!</a:t>
            </a:r>
          </a:p>
        </p:txBody>
      </p:sp>
    </p:spTree>
    <p:extLst>
      <p:ext uri="{BB962C8B-B14F-4D97-AF65-F5344CB8AC3E}">
        <p14:creationId xmlns:p14="http://schemas.microsoft.com/office/powerpoint/2010/main" val="7217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1A10FC4-6EA6-048C-21AD-C597C560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96100" y="1599903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80E3-25E6-1D61-D660-EEA8AD753BDD}"/>
              </a:ext>
            </a:extLst>
          </p:cNvPr>
          <p:cNvSpPr txBox="1"/>
          <p:nvPr/>
        </p:nvSpPr>
        <p:spPr>
          <a:xfrm>
            <a:off x="1028700" y="1851660"/>
            <a:ext cx="4469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English is still dominant</a:t>
            </a:r>
            <a:r>
              <a:rPr lang="en-US" dirty="0"/>
              <a:t>: at least 80% of papers in all bins are English</a:t>
            </a:r>
          </a:p>
          <a:p>
            <a:endParaRPr lang="en-US" dirty="0"/>
          </a:p>
          <a:p>
            <a:r>
              <a:rPr lang="en-US" dirty="0"/>
              <a:t>How large is the effect?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perplexities to that of a multilingual model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Stratify by abstracts which are English and non-English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666C-A781-6199-46F0-6C6ED7C1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1E5C-8A9D-0EC6-D3EE-0289D06B4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F908320-62FC-FE08-8639-3CEA66C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47409"/>
            <a:ext cx="7185660" cy="5132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06F26-4AA3-A700-EC82-4D3C62E84EB2}"/>
              </a:ext>
            </a:extLst>
          </p:cNvPr>
          <p:cNvSpPr txBox="1"/>
          <p:nvPr/>
        </p:nvSpPr>
        <p:spPr>
          <a:xfrm>
            <a:off x="611505" y="2390870"/>
            <a:ext cx="353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the number of languages increases (peak at 80), perplexity of the model decreases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6DD66-5458-5DD6-2080-DFB650A3C006}"/>
              </a:ext>
            </a:extLst>
          </p:cNvPr>
          <p:cNvSpPr/>
          <p:nvPr/>
        </p:nvSpPr>
        <p:spPr>
          <a:xfrm>
            <a:off x="5073650" y="2216150"/>
            <a:ext cx="2578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12F-1D0B-59D1-888B-F3EEF582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SciBERT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8EB8-C517-C450-7EEB-82FED917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BERT-style model trained on full text from Semantic Scholar </a:t>
            </a:r>
            <a:r>
              <a:rPr lang="en-US" sz="1600" dirty="0"/>
              <a:t>(</a:t>
            </a:r>
            <a:r>
              <a:rPr lang="en-US" sz="1600" dirty="0" err="1"/>
              <a:t>Beltagy</a:t>
            </a:r>
            <a:r>
              <a:rPr lang="en-US" sz="1600" dirty="0"/>
              <a:t> et al., 2019)</a:t>
            </a: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1.14M papers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“18% papers from the computer science domain and 82% from the broad biomedical domain”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“Full text” </a:t>
            </a:r>
            <a:r>
              <a:rPr lang="en-US" dirty="0">
                <a:sym typeface="Wingdings" panose="05000000000000000000" pitchFamily="2" charset="2"/>
              </a:rPr>
              <a:t> English only!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4731-97BE-3CF8-FAD4-E39C86EFF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053A-B77B-0FCF-2B59-83A8B243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Non-English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6F80-F682-C2E6-7A16-4F1A86027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 descr="A graph of two people&#10;&#10;Description automatically generated">
            <a:extLst>
              <a:ext uri="{FF2B5EF4-FFF2-40B4-BE49-F238E27FC236}">
                <a16:creationId xmlns:a16="http://schemas.microsoft.com/office/drawing/2014/main" id="{522D82F8-E1B4-2B5E-2BCA-E31EF58B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29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8DEB-9C7A-DA65-E609-2BB2FF17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Takeaways: Multilinguality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45F-DF1B-A69A-AA23-B4BB84EFB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scientific literature is multilingual, </a:t>
            </a:r>
            <a:r>
              <a:rPr lang="en-US" dirty="0">
                <a:solidFill>
                  <a:srgbClr val="FF0000"/>
                </a:solidFill>
              </a:rPr>
              <a:t>our models should be too</a:t>
            </a:r>
          </a:p>
          <a:p>
            <a:pPr marL="152396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dirty="0" err="1"/>
              <a:t>SciBERT</a:t>
            </a:r>
            <a:r>
              <a:rPr lang="en-US" dirty="0"/>
              <a:t>, SPECTER, and </a:t>
            </a:r>
            <a:r>
              <a:rPr lang="en-US" dirty="0" err="1"/>
              <a:t>SciRepEval</a:t>
            </a:r>
            <a:r>
              <a:rPr lang="en-US" dirty="0"/>
              <a:t> all </a:t>
            </a:r>
            <a:r>
              <a:rPr lang="en-US" dirty="0">
                <a:solidFill>
                  <a:srgbClr val="FF0000"/>
                </a:solidFill>
              </a:rPr>
              <a:t>fail the Bender Test </a:t>
            </a:r>
            <a:r>
              <a:rPr lang="en-US" sz="1800" dirty="0"/>
              <a:t>(Bender, 2011)</a:t>
            </a:r>
          </a:p>
          <a:p>
            <a:pPr marL="152396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/>
              <a:t>	Not only are they trained solely on English, but they fail to mention that they are in 	English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If our models are trained on English and our evaluation is only in English we are ignoring a large piece of scientific literature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Better Together: A citation is a citation regardless of language.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BB81-8ED0-7B31-9C90-ED4C73C23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3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5DCD-9892-D063-B946-AC732420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B5A32-E8CE-D235-0984-EBE0D82A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Seen that the structure we noticed in our perplexities is largely </a:t>
            </a:r>
            <a:r>
              <a:rPr lang="en-US" dirty="0">
                <a:solidFill>
                  <a:srgbClr val="FF0000"/>
                </a:solidFill>
              </a:rPr>
              <a:t>due to the data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More non-English papers affect the English-only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we still analyze features of the languages?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RQ2: Will language models produce high quality representations for scientific text produced after its release?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rgbClr val="FF0000"/>
                </a:solidFill>
              </a:rPr>
              <a:t>Look at perplexities for only clean, English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18A7-C76D-8429-4248-A7E79ED1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5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consider to be “clean” data?</a:t>
            </a:r>
          </a:p>
          <a:p>
            <a:endParaRPr lang="en-US" dirty="0"/>
          </a:p>
          <a:p>
            <a:r>
              <a:rPr lang="en-US" dirty="0"/>
              <a:t>PubMed as a source is much cleaner</a:t>
            </a:r>
          </a:p>
          <a:p>
            <a:endParaRPr lang="en-US" dirty="0"/>
          </a:p>
          <a:p>
            <a:r>
              <a:rPr lang="en-US" dirty="0"/>
              <a:t>Perplexities on PubMed data are low and consistent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605D0A-D9C6-95D6-7B17-B7395D82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6794140" y="325299"/>
            <a:ext cx="3223316" cy="64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for clean data is largely flat</a:t>
            </a:r>
          </a:p>
          <a:p>
            <a:endParaRPr lang="en-US" dirty="0"/>
          </a:p>
          <a:p>
            <a:r>
              <a:rPr lang="en-US" dirty="0"/>
              <a:t>Intuition: this is the training data, the model is very good at handling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Can’t say anything about language changes over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But, this doesn’t mean it doesn’t exist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other metrics on a sample of PubMed</a:t>
            </a:r>
          </a:p>
        </p:txBody>
      </p:sp>
      <p:pic>
        <p:nvPicPr>
          <p:cNvPr id="7" name="Picture 6" descr="A graph showing the growth of a patient&#10;&#10;Description automatically generated">
            <a:extLst>
              <a:ext uri="{FF2B5EF4-FFF2-40B4-BE49-F238E27FC236}">
                <a16:creationId xmlns:a16="http://schemas.microsoft.com/office/drawing/2014/main" id="{808FB5DC-C5B3-97CB-6B23-C50FAB1A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90" y="820492"/>
            <a:ext cx="7052621" cy="5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3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4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8906DB-662F-84EB-080D-BFBB428B0F3A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5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36EEB8-B702-67DA-1769-3930042D93AF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2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8" name="Picture 5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FACBB7AA-D563-AD92-9058-EEAFFE64C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6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Regardless of the vocabulary size, 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There are always words which did not appear in the previous years, and our models will have to handle this</a:t>
            </a:r>
          </a:p>
        </p:txBody>
      </p:sp>
    </p:spTree>
    <p:extLst>
      <p:ext uri="{BB962C8B-B14F-4D97-AF65-F5344CB8AC3E}">
        <p14:creationId xmlns:p14="http://schemas.microsoft.com/office/powerpoint/2010/main" val="424753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2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Fertility is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3FDD1B3-3C73-8F3A-80A0-9C9DE5129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63"/>
          <a:stretch/>
        </p:blipFill>
        <p:spPr>
          <a:xfrm>
            <a:off x="6095999" y="1209670"/>
            <a:ext cx="4581525" cy="52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E6F-AE03-F6E8-3587-E1C91E7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940A-8E13-184B-DD87-4C22F02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Document representation model based on Transformers </a:t>
            </a:r>
            <a:r>
              <a:rPr lang="en-US" sz="1800" dirty="0"/>
              <a:t>(Cohan et al., 2020)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Post-pretraining alignment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using citation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2F25-C46C-49EF-5628-F2384A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4F7E-0363-B7D5-0D39-85E9CF8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76;p25">
            <a:extLst>
              <a:ext uri="{FF2B5EF4-FFF2-40B4-BE49-F238E27FC236}">
                <a16:creationId xmlns:a16="http://schemas.microsoft.com/office/drawing/2014/main" id="{E600AC5E-210F-3016-293C-D1E65741D3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049" y="2910311"/>
            <a:ext cx="6064672" cy="326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88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6E2654-839D-5F6D-3B10-E151A1424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5937"/>
          <a:stretch/>
        </p:blipFill>
        <p:spPr>
          <a:xfrm>
            <a:off x="6095999" y="1204578"/>
            <a:ext cx="4640114" cy="526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lower absolutely with more data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increasing, unless we have access to lots of training data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The pattern is similar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=40, 60, 80</m:t>
                    </m:r>
                  </m:oMath>
                </a14:m>
                <a:r>
                  <a:rPr lang="en-US" sz="1800" dirty="0"/>
                  <a:t> :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Most of the language is uniform over time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  <a:blipFill>
                <a:blip r:embed="rId4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  <a:blipFill>
                <a:blip r:embed="rId5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8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C487C-E813-E831-1266-B26DA1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6"/>
          <a:stretch/>
        </p:blipFill>
        <p:spPr>
          <a:xfrm>
            <a:off x="6096000" y="1356967"/>
            <a:ext cx="5791248" cy="513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5B7F049-DBB4-FD1E-68AD-CC5A5F20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646"/>
          <a:stretch/>
        </p:blipFill>
        <p:spPr>
          <a:xfrm>
            <a:off x="6095999" y="1360320"/>
            <a:ext cx="5787469" cy="5134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0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9E92A79-51A4-7004-920C-28CFD44B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750"/>
          <a:stretch/>
        </p:blipFill>
        <p:spPr>
          <a:xfrm>
            <a:off x="6095999" y="1356967"/>
            <a:ext cx="5787469" cy="514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Training on more data doesn’t help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Models will have to handle new vocabulary words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Vocabulary size must increase to preserve good representations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1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80A-9181-34AA-3A1A-414777D3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BEA0-1CB7-481E-1F6B-8C7FBAB2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5636"/>
            <a:ext cx="11360800" cy="4786197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sz="2000" dirty="0"/>
              <a:t>Perplexity is </a:t>
            </a:r>
            <a:r>
              <a:rPr lang="en-US" sz="2000" dirty="0">
                <a:solidFill>
                  <a:srgbClr val="FF0000"/>
                </a:solidFill>
              </a:rPr>
              <a:t>predictable from bin to bin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FF0000"/>
                </a:solidFill>
              </a:rPr>
              <a:t> has structure across time</a:t>
            </a:r>
          </a:p>
          <a:p>
            <a:pPr marL="152396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000" dirty="0"/>
              <a:t>Shown that the scientific literature is </a:t>
            </a:r>
            <a:r>
              <a:rPr lang="en-US" sz="2000" dirty="0">
                <a:solidFill>
                  <a:srgbClr val="FF0000"/>
                </a:solidFill>
              </a:rPr>
              <a:t>multilingual, </a:t>
            </a:r>
            <a:r>
              <a:rPr lang="en-US" sz="2000" dirty="0"/>
              <a:t>while our models are not</a:t>
            </a:r>
          </a:p>
          <a:p>
            <a:pPr marL="152396" indent="0">
              <a:buNone/>
            </a:pPr>
            <a:r>
              <a:rPr lang="en-US" sz="2000" dirty="0"/>
              <a:t>	</a:t>
            </a:r>
          </a:p>
          <a:p>
            <a:pPr marL="152396" indent="0">
              <a:buNone/>
            </a:pPr>
            <a:r>
              <a:rPr lang="en-US" sz="2000" dirty="0"/>
              <a:t>	Large effect on the perplexity, and representation for non-Latin script languages will be effectively 	random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RQ1: </a:t>
            </a:r>
            <a:r>
              <a:rPr lang="en-US" sz="2000" dirty="0">
                <a:solidFill>
                  <a:srgbClr val="FF0000"/>
                </a:solidFill>
              </a:rPr>
              <a:t>This effect varies across time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Shown that while the language of the text may be consistent, new terms are constantly appearing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RQ2: </a:t>
            </a:r>
            <a:r>
              <a:rPr lang="en-US" sz="2000" dirty="0">
                <a:solidFill>
                  <a:srgbClr val="FF0000"/>
                </a:solidFill>
              </a:rPr>
              <a:t>Language models will likely need to be updated to handle these new terms, both in terms of 	additional training as well vocabulary adaptation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Better Together</a:t>
            </a:r>
            <a:r>
              <a:rPr lang="en-US" sz="2000" dirty="0"/>
              <a:t>: A scientific paper’s text can give important and fine-grained information on its content, but only if we can accurately encode it. 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The majority of papers will present challenges towards this encoding. In most of these cases, the citation graph will be able to fill in the gaps.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8751-68C4-FD17-AFA5-9085B9924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6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GB"/>
              <a:t>Better Together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-GB"/>
              <a:t>6/26/2023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45</a:t>
            </a:fld>
            <a:endParaRPr/>
          </a:p>
        </p:txBody>
      </p:sp>
      <p:pic>
        <p:nvPicPr>
          <p:cNvPr id="63" name="Google Shape;63;p14" descr="A picture containing text, screensho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9405" y="1825625"/>
            <a:ext cx="97332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806652" y="1869743"/>
            <a:ext cx="2314400" cy="410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0" name="Google Shape;70;p15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/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84" name="Google Shape;84;p17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Repeat to reach final paper 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endParaRPr sz="2400" b="1">
              <a:solidFill>
                <a:schemeClr val="dk1"/>
              </a:solidFill>
            </a:endParaRPr>
          </a:p>
          <a:p>
            <a:endParaRPr sz="2400"/>
          </a:p>
          <a:p>
            <a:pPr marL="609585"/>
            <a:endParaRPr sz="2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9250467" y="2784767"/>
            <a:ext cx="157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= 2-hop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3991-BD05-9139-BC83-8DB84350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Intrinsic Evaluation of 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FCF-6521-4284-95BF-8E80D8F5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1: The quality of SPECTER embeddings can only be as good as the quality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FF0000"/>
                </a:solidFill>
              </a:rPr>
              <a:t>perplexity </a:t>
            </a:r>
            <a:r>
              <a:rPr lang="en-US" dirty="0"/>
              <a:t>to intrinsically evaluate how “expected” a piece of text is to the language model (</a:t>
            </a:r>
            <a:r>
              <a:rPr lang="en-US" dirty="0" err="1"/>
              <a:t>SciBERT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2: The quality of SPECTER embeddings should be correlated to the perplexity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F9BD-6607-0A0C-B5A3-D8734C7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DDC4-1184-3437-9801-5F3F33FC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0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It’s cheap to collect these of random walks, we have 3M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Hypothesis: representation models should have higher similarity for 1 hop than 2-4 hops. 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Forecasting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498767" y="1714533"/>
            <a:ext cx="6134800" cy="5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Can assign walks to bins for forecast evaluation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Walk bin = max(bin(</a:t>
            </a:r>
            <a:r>
              <a:rPr lang="en-GB" sz="2400" b="1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), bin(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r>
              <a:rPr lang="en-GB" sz="2400">
                <a:solidFill>
                  <a:schemeClr val="dk1"/>
                </a:solidFill>
              </a:rPr>
              <a:t>))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Given the ProNE trained models, how well can they:</a:t>
            </a:r>
            <a:endParaRPr sz="2400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Remember from train (bin&lt;=train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Predict the future (</a:t>
            </a:r>
            <a:r>
              <a:rPr lang="en-GB" sz="2400" b="1">
                <a:solidFill>
                  <a:schemeClr val="dk1"/>
                </a:solidFill>
              </a:rPr>
              <a:t>bin&gt;train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Does this get harder as bin &gt;&gt; train split?</a:t>
            </a:r>
            <a:endParaRPr sz="2400" b="1"/>
          </a:p>
          <a:p>
            <a:endParaRPr sz="2400"/>
          </a:p>
          <a:p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94" y="1343397"/>
            <a:ext cx="9408813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Forecasting with Text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2130467" y="2737093"/>
            <a:ext cx="8403200" cy="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17" y="1356968"/>
            <a:ext cx="9756576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46 - Full Picture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1" y="1435036"/>
            <a:ext cx="9818112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for all Train-Test Splits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1" y="1263101"/>
            <a:ext cx="5594897" cy="559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9" y="4143933"/>
            <a:ext cx="4907404" cy="2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1" y="1273219"/>
            <a:ext cx="4907431" cy="2659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/>
        </p:nvCxnSpPr>
        <p:spPr>
          <a:xfrm>
            <a:off x="5274967" y="46271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5289600" y="35427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4"/>
          <p:cNvSpPr txBox="1"/>
          <p:nvPr/>
        </p:nvSpPr>
        <p:spPr>
          <a:xfrm>
            <a:off x="7307967" y="57384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/>
              <a:t>Easy</a:t>
            </a:r>
            <a:endParaRPr sz="2400" b="1"/>
          </a:p>
        </p:txBody>
      </p:sp>
      <p:sp>
        <p:nvSpPr>
          <p:cNvPr id="139" name="Google Shape;139;p24"/>
          <p:cNvSpPr txBox="1"/>
          <p:nvPr/>
        </p:nvSpPr>
        <p:spPr>
          <a:xfrm>
            <a:off x="9950800" y="19705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lt1"/>
                </a:solidFill>
              </a:rPr>
              <a:t>Hard</a:t>
            </a:r>
            <a:endParaRPr sz="2400" b="1">
              <a:solidFill>
                <a:schemeClr val="lt1"/>
              </a:solidFill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7321533" y="1496300"/>
            <a:ext cx="3550800" cy="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4"/>
          <p:cNvSpPr txBox="1"/>
          <p:nvPr/>
        </p:nvSpPr>
        <p:spPr>
          <a:xfrm>
            <a:off x="8053433" y="977367"/>
            <a:ext cx="2561600" cy="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Forecasting Further</a:t>
            </a:r>
            <a:endParaRPr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Forecasting for all Train-Test Splits - Extremes</a:t>
            </a:r>
            <a:endParaRPr/>
          </a:p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1" y="1263101"/>
            <a:ext cx="5594897" cy="5594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5"/>
          <p:cNvCxnSpPr/>
          <p:nvPr/>
        </p:nvCxnSpPr>
        <p:spPr>
          <a:xfrm>
            <a:off x="5289600" y="6239967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5"/>
          <p:cNvCxnSpPr/>
          <p:nvPr/>
        </p:nvCxnSpPr>
        <p:spPr>
          <a:xfrm>
            <a:off x="5384467" y="21196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1" y="3970034"/>
            <a:ext cx="4838967" cy="262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49" y="1231901"/>
            <a:ext cx="4778715" cy="2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307967" y="57384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/>
              <a:t>Easy</a:t>
            </a:r>
            <a:endParaRPr sz="2400" b="1"/>
          </a:p>
        </p:txBody>
      </p:sp>
      <p:sp>
        <p:nvSpPr>
          <p:cNvPr id="154" name="Google Shape;154;p25"/>
          <p:cNvSpPr txBox="1"/>
          <p:nvPr/>
        </p:nvSpPr>
        <p:spPr>
          <a:xfrm>
            <a:off x="9950800" y="19705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lt1"/>
                </a:solidFill>
              </a:rPr>
              <a:t>Hard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Training Size vs Forecast Ability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67" y="1474400"/>
            <a:ext cx="9289632" cy="524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6"/>
          <p:cNvCxnSpPr/>
          <p:nvPr/>
        </p:nvCxnSpPr>
        <p:spPr>
          <a:xfrm>
            <a:off x="2299835" y="2852247"/>
            <a:ext cx="8226800" cy="1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6"/>
          <p:cNvCxnSpPr/>
          <p:nvPr/>
        </p:nvCxnSpPr>
        <p:spPr>
          <a:xfrm>
            <a:off x="4338480" y="1914533"/>
            <a:ext cx="39200" cy="406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00" y="4830433"/>
            <a:ext cx="4262632" cy="105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Training Size vs Forecast Ability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67" y="1474400"/>
            <a:ext cx="9289632" cy="524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7"/>
          <p:cNvCxnSpPr/>
          <p:nvPr/>
        </p:nvCxnSpPr>
        <p:spPr>
          <a:xfrm>
            <a:off x="2299835" y="2852247"/>
            <a:ext cx="8226800" cy="1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4338480" y="1914533"/>
            <a:ext cx="39200" cy="406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00" y="4830433"/>
            <a:ext cx="4262632" cy="1054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7"/>
          <p:cNvCxnSpPr/>
          <p:nvPr/>
        </p:nvCxnSpPr>
        <p:spPr>
          <a:xfrm rot="10800000">
            <a:off x="4380400" y="2878600"/>
            <a:ext cx="1870400" cy="108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7"/>
          <p:cNvSpPr txBox="1"/>
          <p:nvPr/>
        </p:nvSpPr>
        <p:spPr>
          <a:xfrm>
            <a:off x="6250800" y="3646800"/>
            <a:ext cx="410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133"/>
              <a:t>Context &gt; Text: Metcalfe’s Law!</a:t>
            </a:r>
            <a:endParaRPr sz="2133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 Distance vs Accuracy 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600" y="2109767"/>
            <a:ext cx="8404795" cy="4748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8"/>
          <p:cNvCxnSpPr/>
          <p:nvPr/>
        </p:nvCxnSpPr>
        <p:spPr>
          <a:xfrm>
            <a:off x="2164400" y="2149351"/>
            <a:ext cx="8166000" cy="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8"/>
          <p:cNvSpPr txBox="1"/>
          <p:nvPr/>
        </p:nvSpPr>
        <p:spPr>
          <a:xfrm>
            <a:off x="1772633" y="1541751"/>
            <a:ext cx="3672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Short-range Forecasting</a:t>
            </a:r>
            <a:endParaRPr sz="2400"/>
          </a:p>
        </p:txBody>
      </p:sp>
      <p:sp>
        <p:nvSpPr>
          <p:cNvPr id="183" name="Google Shape;183;p28"/>
          <p:cNvSpPr txBox="1"/>
          <p:nvPr/>
        </p:nvSpPr>
        <p:spPr>
          <a:xfrm>
            <a:off x="8103600" y="1482567"/>
            <a:ext cx="3672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Long-range Forecasting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Perplexity as evaluation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Hypothesis: </a:t>
            </a:r>
            <a:r>
              <a:rPr lang="en-GB" dirty="0">
                <a:solidFill>
                  <a:schemeClr val="dk1"/>
                </a:solidFill>
              </a:rPr>
              <a:t>Perplexity is important. Document representation quality is related to the quality of the underlying language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Language model perplexity is a measure of how “expected” a piece of text is to the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So, we can use this measure as a signal of how well we would expect a model to represent a given document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Text, Context, and Better Together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48" y="1356967"/>
            <a:ext cx="9385499" cy="524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Text, Context, and Better Together</a:t>
            </a:r>
            <a:endParaRPr/>
          </a:p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22" y="1356967"/>
            <a:ext cx="9839343" cy="550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>
              <a:buChar char="-"/>
            </a:pPr>
            <a:r>
              <a:rPr lang="en-GB"/>
              <a:t>Forecasting gets harder as we move out from the training set</a:t>
            </a:r>
            <a:endParaRPr/>
          </a:p>
          <a:p>
            <a:pPr lvl="1">
              <a:buChar char="-"/>
            </a:pPr>
            <a:r>
              <a:rPr lang="en-GB"/>
              <a:t>Models are always rotting, incremental updates are needed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>
              <a:buChar char="-"/>
            </a:pPr>
            <a:r>
              <a:rPr lang="en-GB"/>
              <a:t>Forecasting gets harder as we move out from the training set</a:t>
            </a:r>
            <a:endParaRPr/>
          </a:p>
          <a:p>
            <a:pPr lvl="1">
              <a:buChar char="-"/>
            </a:pPr>
            <a:r>
              <a:rPr lang="en-GB"/>
              <a:t>Models are always rotting, incremental updates are needed</a:t>
            </a:r>
            <a:endParaRPr/>
          </a:p>
          <a:p>
            <a:pPr>
              <a:buChar char="-"/>
            </a:pPr>
            <a:r>
              <a:rPr lang="en-GB"/>
              <a:t>Text is a baseline, can use as a fallback to further improve performance</a:t>
            </a:r>
            <a:endParaRPr/>
          </a:p>
          <a:p>
            <a:pPr lvl="1">
              <a:buChar char="-"/>
            </a:pPr>
            <a:r>
              <a:rPr lang="en-GB" b="1"/>
              <a:t>Text+Context: Better Together!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111111"/>
            </a:pPr>
            <a:r>
              <a:rPr lang="en-GB" b="1"/>
              <a:t>Extrinsic Evaluation</a:t>
            </a:r>
            <a:r>
              <a:rPr lang="en-GB"/>
              <a:t> – Local Citation Recommendation</a:t>
            </a:r>
            <a:endParaRPr/>
          </a:p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359200" cy="462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/>
              <a:t>Citation Recommendation = ‘What should I cite?’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GB"/>
              <a:t>Local Citation Recommendation = ‘What should I cite here in the document?’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GB"/>
              <a:t>Established task, many datasets (FullTextPeerRead 10K - RefSeer 3M samples)</a:t>
            </a:r>
            <a:endParaRPr/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/>
              <a:t>We create our own task from full text Semantic Scholar Data (</a:t>
            </a:r>
            <a:r>
              <a:rPr lang="en-GB" sz="2400"/>
              <a:t>S2ORC</a:t>
            </a:r>
            <a:r>
              <a:rPr lang="en-GB"/>
              <a:t>)</a:t>
            </a:r>
            <a:endParaRPr sz="1600"/>
          </a:p>
          <a:p>
            <a:pPr lvl="1" indent="-445758">
              <a:lnSpc>
                <a:spcPct val="100000"/>
              </a:lnSpc>
              <a:buClr>
                <a:schemeClr val="dk2"/>
              </a:buClr>
              <a:buSzPct val="100000"/>
              <a:buChar char="-"/>
            </a:pPr>
            <a:r>
              <a:rPr lang="en-GB"/>
              <a:t>Every citing sentence (400M) is a data point (400M samples)</a:t>
            </a:r>
            <a:endParaRPr/>
          </a:p>
          <a:p>
            <a:pPr lvl="1" indent="-445758">
              <a:lnSpc>
                <a:spcPct val="100000"/>
              </a:lnSpc>
              <a:buClr>
                <a:schemeClr val="dk1"/>
              </a:buClr>
              <a:buSzPct val="100000"/>
              <a:buChar char="-"/>
            </a:pPr>
            <a:r>
              <a:rPr lang="en-GB"/>
              <a:t>Any Full-text paper in S2ORC (12M) is a valid source</a:t>
            </a:r>
            <a:endParaRPr/>
          </a:p>
          <a:p>
            <a:pPr lvl="1" indent="-445758">
              <a:lnSpc>
                <a:spcPct val="100000"/>
              </a:lnSpc>
              <a:buClr>
                <a:schemeClr val="dk1"/>
              </a:buClr>
              <a:buSzPct val="100000"/>
              <a:buChar char="-"/>
            </a:pPr>
            <a:r>
              <a:rPr lang="en-GB"/>
              <a:t>Any paper is Semantic Scholar (200M) is a valid target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buSzPct val="111111"/>
            </a:pPr>
            <a:r>
              <a:rPr lang="en-GB"/>
              <a:t>Local Citation Recommendation Format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60167"/>
            <a:ext cx="11785605" cy="434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5600" cy="49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sz="2651"/>
              <a:t>Text-based Search</a:t>
            </a:r>
            <a:endParaRPr sz="2651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Citing Sentences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citing sentence -&gt; citing sentences, return their target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Title+Citing Sentence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title+citing sentence -&gt; other titles and abstracts, return their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Title+Abstract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title+abstract -&gt; other titles and abstracts, return their id</a:t>
            </a:r>
            <a:endParaRPr sz="1733"/>
          </a:p>
        </p:txBody>
      </p:sp>
      <p:sp>
        <p:nvSpPr>
          <p:cNvPr id="240" name="Google Shape;240;p37"/>
          <p:cNvSpPr txBox="1"/>
          <p:nvPr/>
        </p:nvSpPr>
        <p:spPr>
          <a:xfrm>
            <a:off x="8118300" y="1748267"/>
            <a:ext cx="2320400" cy="82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GB" sz="2133">
                <a:solidFill>
                  <a:schemeClr val="dk2"/>
                </a:solidFill>
              </a:rPr>
              <a:t>Citing Sentences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6096000" y="2458567"/>
            <a:ext cx="5680400" cy="15779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 dirty="0"/>
              <a:t>Author</a:t>
            </a:r>
            <a:r>
              <a:rPr lang="en-GB" sz="2400" dirty="0"/>
              <a:t>: Alan Turing</a:t>
            </a:r>
            <a:endParaRPr sz="2400" dirty="0"/>
          </a:p>
          <a:p>
            <a:r>
              <a:rPr lang="en-GB" sz="2400" b="1" dirty="0"/>
              <a:t>Title</a:t>
            </a:r>
            <a:r>
              <a:rPr lang="en-GB" sz="2400" dirty="0"/>
              <a:t>: “On Computable Numbers”</a:t>
            </a:r>
            <a:endParaRPr sz="2400" dirty="0"/>
          </a:p>
          <a:p>
            <a:r>
              <a:rPr lang="en-GB" sz="2400" b="1" dirty="0"/>
              <a:t>Abstract</a:t>
            </a:r>
            <a:r>
              <a:rPr lang="en-GB" sz="2400" dirty="0"/>
              <a:t>: “The 'computable' numbers may be described briefly as [...]”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/>
          </a:p>
        </p:txBody>
      </p:sp>
      <p:sp>
        <p:nvSpPr>
          <p:cNvPr id="242" name="Google Shape;242;p37"/>
          <p:cNvSpPr txBox="1"/>
          <p:nvPr/>
        </p:nvSpPr>
        <p:spPr>
          <a:xfrm>
            <a:off x="6779400" y="4152733"/>
            <a:ext cx="544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43" name="Google Shape;243;p37"/>
          <p:cNvSpPr txBox="1"/>
          <p:nvPr/>
        </p:nvSpPr>
        <p:spPr>
          <a:xfrm>
            <a:off x="6549000" y="3990100"/>
            <a:ext cx="4350800" cy="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400">
                <a:solidFill>
                  <a:schemeClr val="dk1"/>
                </a:solidFill>
              </a:rPr>
              <a:t>Often cited as ‘Turing Machine [paper]’ - but Turing never used those words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265600" cy="50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1018"/>
              <a:buNone/>
            </a:pPr>
            <a:r>
              <a:rPr lang="en-GB" sz="2461"/>
              <a:t>Reference-based Search</a:t>
            </a:r>
            <a:endParaRPr sz="2461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Source 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ProNE embeddings of the source document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‘Centroid Method’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Average of ProNE embeddings of other references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81"/>
              <a:t>Weighted </a:t>
            </a:r>
            <a:r>
              <a:rPr lang="en-GB" sz="2269"/>
              <a:t>‘Centroid Method’</a:t>
            </a:r>
            <a:endParaRPr sz="2281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Distance-weighted average of ProNE embeddings of other references -&gt; ProNE embeddings of the target document</a:t>
            </a:r>
            <a:endParaRPr sz="1736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How can we use this?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Evaluate how well the model can represent papers from different time periods and sources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Find specific areas that the model can improve on</a:t>
            </a:r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How robust is the model to text written after its training data?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	i.e. How variable is our scientific language over time?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5600" cy="49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651"/>
              <a:t>Text-based Search</a:t>
            </a:r>
            <a:endParaRPr sz="2651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Citing Sentences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citing sentence -&gt; citing sentences, return their target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Title+Citing Sentence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title+citing sentence -&gt; other titles and abstracts, return their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Title+Abstract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title+abstract -&gt; other titles and abstracts, return their id</a:t>
            </a:r>
            <a:endParaRPr sz="1733"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265600" cy="50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1018"/>
              <a:buNone/>
            </a:pPr>
            <a:r>
              <a:rPr lang="en-GB" sz="2461"/>
              <a:t>Reference-based Search</a:t>
            </a:r>
            <a:endParaRPr sz="2461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Source 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ProNE embeddings of the source document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‘Centroid Method’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Average of ProNE embeddings of other references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81"/>
              <a:t>Weighted </a:t>
            </a:r>
            <a:r>
              <a:rPr lang="en-GB" sz="2269"/>
              <a:t>‘Centroid Method’</a:t>
            </a:r>
            <a:endParaRPr sz="2281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Distance-weighted average of ProNE embeddings of other references -&gt; ProNE embeddings of the target document</a:t>
            </a:r>
            <a:endParaRPr sz="1736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40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64" name="Google Shape;264;p40"/>
          <p:cNvCxnSpPr/>
          <p:nvPr/>
        </p:nvCxnSpPr>
        <p:spPr>
          <a:xfrm flipH="1">
            <a:off x="1547633" y="28868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1" name="Google Shape;271;p41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72" name="Google Shape;272;p41"/>
          <p:cNvCxnSpPr/>
          <p:nvPr/>
        </p:nvCxnSpPr>
        <p:spPr>
          <a:xfrm flipH="1">
            <a:off x="2577667" y="42765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42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0" name="Google Shape;280;p42"/>
          <p:cNvCxnSpPr/>
          <p:nvPr/>
        </p:nvCxnSpPr>
        <p:spPr>
          <a:xfrm flipH="1">
            <a:off x="3607733" y="4093067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43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8" name="Google Shape;288;p43"/>
          <p:cNvCxnSpPr/>
          <p:nvPr/>
        </p:nvCxnSpPr>
        <p:spPr>
          <a:xfrm flipH="1">
            <a:off x="4610700" y="18635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44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96" name="Google Shape;296;p44"/>
          <p:cNvCxnSpPr/>
          <p:nvPr/>
        </p:nvCxnSpPr>
        <p:spPr>
          <a:xfrm flipH="1">
            <a:off x="5628000" y="17077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3" name="Google Shape;303;p45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04" name="Google Shape;304;p45"/>
          <p:cNvCxnSpPr/>
          <p:nvPr/>
        </p:nvCxnSpPr>
        <p:spPr>
          <a:xfrm flipH="1">
            <a:off x="6752133" y="1599267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</a:t>
            </a:r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633"/>
            <a:ext cx="6743915" cy="50946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46"/>
          <p:cNvGraphicFramePr/>
          <p:nvPr/>
        </p:nvGraphicFramePr>
        <p:xfrm>
          <a:off x="6743900" y="2083200"/>
          <a:ext cx="5357534" cy="1895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Model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Specter1 Citing Sentences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0.0622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0.0988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0.1141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Specter2 Title+Citing Sentence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0.0059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SciNCL Title+Abstract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0.0143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Source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0.0684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0.1898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0.2717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 Weighted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0.0771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0.2156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0.3195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12" name="Google Shape;312;p46"/>
          <p:cNvCxnSpPr/>
          <p:nvPr/>
        </p:nvCxnSpPr>
        <p:spPr>
          <a:xfrm flipH="1">
            <a:off x="1222367" y="34802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633"/>
            <a:ext cx="6743915" cy="50946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47"/>
          <p:cNvGraphicFramePr/>
          <p:nvPr/>
        </p:nvGraphicFramePr>
        <p:xfrm>
          <a:off x="6743900" y="2083200"/>
          <a:ext cx="5357534" cy="1895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Model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Specter1 Citing Sentences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0.0622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0.0988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0.1141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Specter2 Title+Citing Sentence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0.0059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SciNCL Title+Abstract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0.0143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Source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0.0684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0.1898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0.2717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 Weighted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0.0771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0.2156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0.3195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20" name="Google Shape;320;p47"/>
          <p:cNvCxnSpPr/>
          <p:nvPr/>
        </p:nvCxnSpPr>
        <p:spPr>
          <a:xfrm flipH="1">
            <a:off x="6096000" y="18946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Research Questions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RQ1: Perplexity is often reported as a single point. </a:t>
            </a:r>
          </a:p>
          <a:p>
            <a:pPr marL="0" indent="0">
              <a:buNone/>
            </a:pPr>
            <a:r>
              <a:rPr lang="en-US" dirty="0"/>
              <a:t>Does perplexity vary by </a:t>
            </a:r>
            <a:r>
              <a:rPr lang="en-US" dirty="0">
                <a:solidFill>
                  <a:srgbClr val="FF0000"/>
                </a:solidFill>
              </a:rPr>
              <a:t>time and domain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If so, what are the potential causes for variation?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RQ2: Will language models produce high quality representations for scientific text produced </a:t>
            </a:r>
            <a:r>
              <a:rPr lang="en-US" dirty="0">
                <a:solidFill>
                  <a:srgbClr val="FF0000"/>
                </a:solidFill>
              </a:rPr>
              <a:t>after the model’s release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14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As the intrinsic evaluation found, ProNE is very capable at link prediction</a:t>
            </a:r>
            <a:endParaRPr/>
          </a:p>
          <a:p>
            <a:pPr>
              <a:buChar char="-"/>
            </a:pPr>
            <a:r>
              <a:rPr lang="en-GB"/>
              <a:t>Gain less strong initially but continues down the retrieval list (@100, @1000)</a:t>
            </a:r>
            <a:endParaRPr/>
          </a:p>
          <a:p>
            <a:pPr>
              <a:buChar char="-"/>
            </a:pPr>
            <a:r>
              <a:rPr lang="en-GB"/>
              <a:t>Local weighting adds around 0.01</a:t>
            </a:r>
            <a:endParaRPr/>
          </a:p>
          <a:p>
            <a:pPr>
              <a:buChar char="-"/>
            </a:pPr>
            <a:r>
              <a:rPr lang="en-GB">
                <a:highlight>
                  <a:schemeClr val="lt1"/>
                </a:highlight>
              </a:rPr>
              <a:t>R@10 0.077, R@100 0.216 (</a:t>
            </a:r>
            <a:r>
              <a:rPr lang="en-GB" b="1">
                <a:highlight>
                  <a:schemeClr val="lt1"/>
                </a:highlight>
              </a:rPr>
              <a:t>+0.139</a:t>
            </a:r>
            <a:r>
              <a:rPr lang="en-GB">
                <a:highlight>
                  <a:schemeClr val="lt1"/>
                </a:highlight>
              </a:rPr>
              <a:t>) R@1000 0.320 (</a:t>
            </a:r>
            <a:r>
              <a:rPr lang="en-GB" b="1">
                <a:highlight>
                  <a:schemeClr val="lt1"/>
                </a:highlight>
              </a:rPr>
              <a:t>+0.104</a:t>
            </a:r>
            <a:r>
              <a:rPr lang="en-GB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As the intrinsic evaluation found, ProNE is very capable at link prediction</a:t>
            </a:r>
            <a:endParaRPr/>
          </a:p>
          <a:p>
            <a:pPr>
              <a:buChar char="-"/>
            </a:pPr>
            <a:r>
              <a:rPr lang="en-GB"/>
              <a:t>Gain less strong initially but continues down the retrieval list (@100, @1000)</a:t>
            </a:r>
            <a:endParaRPr/>
          </a:p>
          <a:p>
            <a:pPr>
              <a:buChar char="-"/>
            </a:pPr>
            <a:r>
              <a:rPr lang="en-GB"/>
              <a:t>Local weighting adds around 0.01</a:t>
            </a:r>
            <a:endParaRPr/>
          </a:p>
          <a:p>
            <a:pPr>
              <a:buChar char="-"/>
            </a:pPr>
            <a:r>
              <a:rPr lang="en-GB">
                <a:highlight>
                  <a:schemeClr val="lt1"/>
                </a:highlight>
              </a:rPr>
              <a:t>R@10 0.077, R@100 0.216 (</a:t>
            </a:r>
            <a:r>
              <a:rPr lang="en-GB" b="1">
                <a:highlight>
                  <a:schemeClr val="lt1"/>
                </a:highlight>
              </a:rPr>
              <a:t>+0.139</a:t>
            </a:r>
            <a:r>
              <a:rPr lang="en-GB">
                <a:highlight>
                  <a:schemeClr val="lt1"/>
                </a:highlight>
              </a:rPr>
              <a:t>) R@1000 0.320 (</a:t>
            </a:r>
            <a:r>
              <a:rPr lang="en-GB" b="1">
                <a:highlight>
                  <a:schemeClr val="lt1"/>
                </a:highlight>
              </a:rPr>
              <a:t>+0.104</a:t>
            </a:r>
            <a:r>
              <a:rPr lang="en-GB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r>
              <a:rPr lang="en-GB">
                <a:highlight>
                  <a:schemeClr val="lt1"/>
                </a:highlight>
              </a:rPr>
              <a:t>Title+Abstracts alone are pretty weak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r>
              <a:rPr lang="en-GB"/>
              <a:t>Future work: combine citing sentence and ProNE systems for recommendation</a:t>
            </a:r>
            <a:endParaRPr>
              <a:highlight>
                <a:schemeClr val="lt1"/>
              </a:highlight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Document Time Period Prediction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Task Overview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523967" y="16295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Given a query paper, predict the time period (time bin) it comes from</a:t>
            </a:r>
            <a:endParaRPr/>
          </a:p>
          <a:p>
            <a:pPr>
              <a:buChar char="-"/>
            </a:pPr>
            <a:r>
              <a:rPr lang="en"/>
              <a:t>Input: single scientific paper</a:t>
            </a:r>
            <a:endParaRPr/>
          </a:p>
          <a:p>
            <a:pPr lvl="1">
              <a:buChar char="-"/>
            </a:pPr>
            <a:r>
              <a:rPr lang="en"/>
              <a:t>Embeddings: Specter, Specter 2, SciNCL, ProNE</a:t>
            </a:r>
            <a:endParaRPr/>
          </a:p>
          <a:p>
            <a:pPr lvl="1">
              <a:buChar char="-"/>
            </a:pPr>
            <a:r>
              <a:rPr lang="en"/>
              <a:t>References of query paper, along with information such as publication year</a:t>
            </a:r>
            <a:endParaRPr/>
          </a:p>
          <a:p>
            <a:pPr lvl="1">
              <a:buChar char="-"/>
            </a:pPr>
            <a:r>
              <a:rPr lang="en"/>
              <a:t>Similar documents to query paper</a:t>
            </a:r>
            <a:endParaRPr/>
          </a:p>
          <a:p>
            <a:pPr lvl="1">
              <a:buChar char="-"/>
            </a:pPr>
            <a:r>
              <a:rPr lang="en"/>
              <a:t>Map of year to time bin</a:t>
            </a:r>
            <a:endParaRPr/>
          </a:p>
          <a:p>
            <a:pPr>
              <a:buChar char="-"/>
            </a:pPr>
            <a:r>
              <a:rPr lang="en"/>
              <a:t>Output: Predicted time bin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7" name="Google Shape;67;p15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68" name="Google Shape;68;p15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69" name="Google Shape;69;p15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0" name="Google Shape;70;p15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" name="Google Shape;71;p15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2" name="Google Shape;72;p15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73" name="Google Shape;73;p15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4" name="Google Shape;74;p15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75" name="Google Shape;75;p15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" sz="1600" b="1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76" name="Google Shape;76;p15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7" name="Google Shape;77;p15"/>
          <p:cNvSpPr/>
          <p:nvPr/>
        </p:nvSpPr>
        <p:spPr>
          <a:xfrm>
            <a:off x="5619448" y="4940675"/>
            <a:ext cx="1300800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" name="Google Shape;78;p15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0" name="Google Shape;80;p15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1" name="Google Shape;81;p15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2" name="Google Shape;82;p15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" name="Google Shape;83;p15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84" name="Google Shape;84;p15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5" name="Google Shape;85;p15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86" name="Google Shape;86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87" name="Google Shape;87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8" name="Google Shape;88;p15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………</a:t>
            </a:r>
            <a:endParaRPr sz="2400"/>
          </a:p>
        </p:txBody>
      </p:sp>
      <p:sp>
        <p:nvSpPr>
          <p:cNvPr id="89" name="Google Shape;89;p15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Time</a:t>
            </a:r>
            <a:endParaRPr sz="2400"/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5"/>
          <p:cNvCxnSpPr/>
          <p:nvPr/>
        </p:nvCxnSpPr>
        <p:spPr>
          <a:xfrm rot="10800000" flipH="1">
            <a:off x="5521867" y="5772817"/>
            <a:ext cx="408400" cy="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Motivation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Understand contribution of embedding types and nearest neighbors on predicting information about query paper</a:t>
            </a:r>
            <a:endParaRPr/>
          </a:p>
          <a:p>
            <a:pPr>
              <a:buChar char="-"/>
            </a:pPr>
            <a:r>
              <a:rPr lang="en"/>
              <a:t>Detect missing or incorrect data</a:t>
            </a:r>
            <a:endParaRPr/>
          </a:p>
          <a:p>
            <a:pPr lvl="1">
              <a:buChar char="-"/>
            </a:pPr>
            <a:r>
              <a:rPr lang="en"/>
              <a:t>Many papers in dataset cannot be found in semantic scholar</a:t>
            </a:r>
            <a:endParaRPr/>
          </a:p>
          <a:p>
            <a:pPr lvl="1">
              <a:buChar char="-"/>
            </a:pPr>
            <a:r>
              <a:rPr lang="en"/>
              <a:t>Some papers are recorded to cite far into the future</a:t>
            </a:r>
            <a:endParaRPr/>
          </a:p>
          <a:p>
            <a:pPr>
              <a:buChar char="-"/>
            </a:pPr>
            <a:r>
              <a:rPr lang="en"/>
              <a:t>Proxy for other tasks</a:t>
            </a:r>
            <a:endParaRPr/>
          </a:p>
          <a:p>
            <a:pPr lvl="1">
              <a:buChar char="-"/>
            </a:pPr>
            <a:r>
              <a:rPr lang="en"/>
              <a:t>Venue prediction</a:t>
            </a:r>
            <a:endParaRPr/>
          </a:p>
          <a:p>
            <a:pPr lvl="1">
              <a:buChar char="-"/>
            </a:pPr>
            <a:r>
              <a:rPr lang="en"/>
              <a:t>Field of study</a:t>
            </a:r>
            <a:endParaRPr/>
          </a:p>
          <a:p>
            <a:pPr lvl="1"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Collaborator search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833233" y="3633467"/>
            <a:ext cx="1368400" cy="17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" name="Google Shape;99;p16"/>
          <p:cNvSpPr/>
          <p:nvPr/>
        </p:nvSpPr>
        <p:spPr>
          <a:xfrm>
            <a:off x="8556767" y="3900867"/>
            <a:ext cx="298800" cy="6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" name="Google Shape;100;p16"/>
          <p:cNvCxnSpPr>
            <a:stCxn id="99" idx="3"/>
          </p:cNvCxnSpPr>
          <p:nvPr/>
        </p:nvCxnSpPr>
        <p:spPr>
          <a:xfrm rot="10800000" flipH="1">
            <a:off x="8855567" y="3413467"/>
            <a:ext cx="393200" cy="5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8981667" y="2894200"/>
            <a:ext cx="928000" cy="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???</a:t>
            </a:r>
            <a:endParaRPr sz="2400"/>
          </a:p>
        </p:txBody>
      </p:sp>
      <p:sp>
        <p:nvSpPr>
          <p:cNvPr id="102" name="Google Shape;102;p16"/>
          <p:cNvSpPr/>
          <p:nvPr/>
        </p:nvSpPr>
        <p:spPr>
          <a:xfrm>
            <a:off x="9532167" y="3633467"/>
            <a:ext cx="1368400" cy="17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" name="Google Shape;103;p16"/>
          <p:cNvSpPr/>
          <p:nvPr/>
        </p:nvSpPr>
        <p:spPr>
          <a:xfrm>
            <a:off x="10238533" y="3900867"/>
            <a:ext cx="298800" cy="6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" name="Google Shape;104;p16"/>
          <p:cNvSpPr/>
          <p:nvPr/>
        </p:nvSpPr>
        <p:spPr>
          <a:xfrm>
            <a:off x="10680367" y="3012200"/>
            <a:ext cx="644800" cy="2988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" name="Google Shape;105;p16"/>
          <p:cNvCxnSpPr/>
          <p:nvPr/>
        </p:nvCxnSpPr>
        <p:spPr>
          <a:xfrm rot="10800000" flipH="1">
            <a:off x="10537333" y="3382067"/>
            <a:ext cx="393200" cy="5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Experiments Overview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Baseline – References</a:t>
            </a:r>
            <a:endParaRPr/>
          </a:p>
          <a:p>
            <a:pPr lvl="1">
              <a:buChar char="-"/>
            </a:pPr>
            <a:r>
              <a:rPr lang="en"/>
              <a:t>Semantic Scholar API</a:t>
            </a:r>
            <a:endParaRPr/>
          </a:p>
          <a:p>
            <a:pPr>
              <a:buChar char="-"/>
            </a:pPr>
            <a:r>
              <a:rPr lang="en"/>
              <a:t>Similar Papers </a:t>
            </a:r>
            <a:endParaRPr/>
          </a:p>
          <a:p>
            <a:pPr>
              <a:buChar char="-"/>
            </a:pPr>
            <a:r>
              <a:rPr lang="en"/>
              <a:t>Embeddings</a:t>
            </a:r>
            <a:endParaRPr/>
          </a:p>
          <a:p>
            <a:pPr lvl="1">
              <a:buChar char="-"/>
            </a:pPr>
            <a:r>
              <a:rPr lang="en"/>
              <a:t>ProNE: citations</a:t>
            </a:r>
            <a:endParaRPr/>
          </a:p>
          <a:p>
            <a:pPr lvl="1">
              <a:buChar char="-"/>
            </a:pPr>
            <a:r>
              <a:rPr lang="en"/>
              <a:t>Specter: text</a:t>
            </a:r>
            <a:endParaRPr/>
          </a:p>
          <a:p>
            <a:pPr lvl="1">
              <a:buChar char="-"/>
            </a:pPr>
            <a:r>
              <a:rPr lang="en"/>
              <a:t>Specter 2: text</a:t>
            </a:r>
            <a:endParaRPr/>
          </a:p>
          <a:p>
            <a:pPr lvl="1">
              <a:buChar char="-"/>
            </a:pPr>
            <a:r>
              <a:rPr lang="en"/>
              <a:t>SciNCL: text</a:t>
            </a:r>
            <a:endParaRPr/>
          </a:p>
          <a:p>
            <a:pPr>
              <a:buChar char="-"/>
            </a:pPr>
            <a:r>
              <a:rPr lang="en"/>
              <a:t>Combination</a:t>
            </a:r>
            <a:endParaRPr/>
          </a:p>
          <a:p>
            <a:pPr lvl="1">
              <a:buChar char="-"/>
            </a:pPr>
            <a:r>
              <a:rPr lang="en"/>
              <a:t>Pairs of embeddings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903700" y="1618900"/>
            <a:ext cx="4840800" cy="24676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Embedding: </a:t>
            </a:r>
            <a:r>
              <a:rPr lang="en" sz="2400">
                <a:solidFill>
                  <a:srgbClr val="666666"/>
                </a:solidFill>
              </a:rPr>
              <a:t>M ∈ R^(N×K)</a:t>
            </a:r>
            <a:endParaRPr sz="2400">
              <a:solidFill>
                <a:srgbClr val="666666"/>
              </a:solidFill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•N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≈200M documents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•K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hidden dimensions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Similarity of two docs: </a:t>
            </a:r>
            <a:r>
              <a:rPr lang="en" sz="2400">
                <a:solidFill>
                  <a:srgbClr val="666666"/>
                </a:solidFill>
              </a:rPr>
              <a:t>cos(i,j)⁡</a:t>
            </a:r>
            <a:endParaRPr sz="2400">
              <a:solidFill>
                <a:srgbClr val="666666"/>
              </a:solidFill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Similarity of all pairs of docs: </a:t>
            </a:r>
            <a:r>
              <a:rPr lang="en" sz="2400">
                <a:solidFill>
                  <a:srgbClr val="666666"/>
                </a:solidFill>
              </a:rPr>
              <a:t>MM^T</a:t>
            </a:r>
            <a:endParaRPr sz="2400">
              <a:solidFill>
                <a:srgbClr val="666666"/>
              </a:solidFill>
            </a:endParaRPr>
          </a:p>
          <a:p>
            <a:endParaRPr sz="2400"/>
          </a:p>
        </p:txBody>
      </p:sp>
      <p:cxnSp>
        <p:nvCxnSpPr>
          <p:cNvPr id="113" name="Google Shape;113;p17"/>
          <p:cNvCxnSpPr>
            <a:endCxn id="112" idx="1"/>
          </p:cNvCxnSpPr>
          <p:nvPr/>
        </p:nvCxnSpPr>
        <p:spPr>
          <a:xfrm>
            <a:off x="3288500" y="2634700"/>
            <a:ext cx="2615200" cy="2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5454"/>
              </a:lnSpc>
              <a:buNone/>
            </a:pPr>
            <a:r>
              <a:rPr lang="en" b="1"/>
              <a:t>Bigrams:</a:t>
            </a:r>
            <a:endParaRPr b="1"/>
          </a:p>
          <a:p>
            <a:pPr>
              <a:lnSpc>
                <a:spcPct val="125454"/>
              </a:lnSpc>
              <a:buChar char="-"/>
            </a:pPr>
            <a:r>
              <a:rPr lang="en"/>
              <a:t>Cosine similarity, query paper corpus ID, and list of similar papers to query </a:t>
            </a:r>
            <a:endParaRPr/>
          </a:p>
          <a:p>
            <a:pPr indent="0">
              <a:lnSpc>
                <a:spcPct val="125454"/>
              </a:lnSpc>
              <a:buNone/>
            </a:pP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107767" y="3267967"/>
            <a:ext cx="53788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666666"/>
                </a:solidFill>
              </a:rPr>
              <a:t>(0.9984, 4336316, 121417552)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(0.9970, 4336316, 15371799)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(0.9966, 4336316, 4239637)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(0.9953, 4336316, 117876280)</a:t>
            </a:r>
            <a:endParaRPr sz="2667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3334868" y="3334635"/>
            <a:ext cx="53788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dirty="0"/>
              <a:t>(0.9984, 4336316, 121417552)</a:t>
            </a:r>
            <a:endParaRPr sz="2667" dirty="0"/>
          </a:p>
          <a:p>
            <a:r>
              <a:rPr lang="en" sz="2667" dirty="0">
                <a:solidFill>
                  <a:schemeClr val="dk1"/>
                </a:solidFill>
              </a:rPr>
              <a:t>(0.9970, 4336316, 15371799)</a:t>
            </a:r>
            <a:endParaRPr sz="2667" dirty="0">
              <a:solidFill>
                <a:schemeClr val="dk1"/>
              </a:solidFill>
            </a:endParaRPr>
          </a:p>
          <a:p>
            <a:r>
              <a:rPr lang="en" sz="2667" dirty="0">
                <a:solidFill>
                  <a:schemeClr val="dk1"/>
                </a:solidFill>
              </a:rPr>
              <a:t>(0.9966, 4336316, 4239637)</a:t>
            </a:r>
            <a:endParaRPr sz="2667" dirty="0">
              <a:solidFill>
                <a:schemeClr val="dk1"/>
              </a:solidFill>
            </a:endParaRPr>
          </a:p>
          <a:p>
            <a:r>
              <a:rPr lang="en" sz="2667" dirty="0">
                <a:solidFill>
                  <a:schemeClr val="dk1"/>
                </a:solidFill>
              </a:rPr>
              <a:t>(0.9953, 4336316, 117876280)</a:t>
            </a:r>
            <a:endParaRPr sz="2667" dirty="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5454"/>
              </a:lnSpc>
              <a:buNone/>
            </a:pPr>
            <a:r>
              <a:rPr lang="en" b="1" dirty="0"/>
              <a:t>Bigrams:</a:t>
            </a:r>
            <a:endParaRPr b="1" dirty="0"/>
          </a:p>
          <a:p>
            <a:pPr>
              <a:lnSpc>
                <a:spcPct val="125454"/>
              </a:lnSpc>
              <a:buChar char="-"/>
            </a:pPr>
            <a:r>
              <a:rPr lang="en" dirty="0"/>
              <a:t>Cosine similarity, query paper corpus ID, and list of similar papers to query </a:t>
            </a:r>
            <a:endParaRPr dirty="0"/>
          </a:p>
          <a:p>
            <a:pPr indent="0">
              <a:lnSpc>
                <a:spcPct val="125454"/>
              </a:lnSpc>
              <a:buNone/>
            </a:pPr>
            <a:endParaRPr dirty="0"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1118701" y="2229616"/>
            <a:ext cx="9840515" cy="2909403"/>
            <a:chOff x="839025" y="1672211"/>
            <a:chExt cx="7380386" cy="2182052"/>
          </a:xfrm>
        </p:grpSpPr>
        <p:sp>
          <p:nvSpPr>
            <p:cNvPr id="129" name="Google Shape;129;p19"/>
            <p:cNvSpPr/>
            <p:nvPr/>
          </p:nvSpPr>
          <p:spPr>
            <a:xfrm>
              <a:off x="2459480" y="2509363"/>
              <a:ext cx="979200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459058" y="2500975"/>
              <a:ext cx="1017486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497379" y="2484199"/>
              <a:ext cx="1474800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2" name="Google Shape;132;p19"/>
            <p:cNvCxnSpPr>
              <a:stCxn id="133" idx="2"/>
              <a:endCxn id="129" idx="0"/>
            </p:cNvCxnSpPr>
            <p:nvPr/>
          </p:nvCxnSpPr>
          <p:spPr>
            <a:xfrm>
              <a:off x="1742025" y="2057399"/>
              <a:ext cx="1207055" cy="45196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4" name="Google Shape;134;p19"/>
            <p:cNvCxnSpPr>
              <a:cxnSpLocks/>
              <a:stCxn id="135" idx="2"/>
              <a:endCxn id="130" idx="0"/>
            </p:cNvCxnSpPr>
            <p:nvPr/>
          </p:nvCxnSpPr>
          <p:spPr>
            <a:xfrm>
              <a:off x="3910236" y="2049011"/>
              <a:ext cx="57565" cy="45196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19"/>
            <p:cNvSpPr/>
            <p:nvPr/>
          </p:nvSpPr>
          <p:spPr>
            <a:xfrm>
              <a:off x="839025" y="1680599"/>
              <a:ext cx="18060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211311" y="1688987"/>
              <a:ext cx="30081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718786" y="1672211"/>
              <a:ext cx="23829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7" name="Google Shape;137;p19"/>
            <p:cNvCxnSpPr>
              <a:stCxn id="136" idx="2"/>
              <a:endCxn id="131" idx="0"/>
            </p:cNvCxnSpPr>
            <p:nvPr/>
          </p:nvCxnSpPr>
          <p:spPr>
            <a:xfrm flipH="1">
              <a:off x="5234779" y="2065787"/>
              <a:ext cx="1480582" cy="418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Initial experiments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449267"/>
            <a:ext cx="4796065" cy="482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963909" y="6218732"/>
            <a:ext cx="2262671" cy="30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Paper 1 Bin</a:t>
            </a:r>
            <a:endParaRPr sz="2400" dirty="0"/>
          </a:p>
        </p:txBody>
      </p:sp>
      <p:sp>
        <p:nvSpPr>
          <p:cNvPr id="145" name="Google Shape;145;p20"/>
          <p:cNvSpPr txBox="1"/>
          <p:nvPr/>
        </p:nvSpPr>
        <p:spPr>
          <a:xfrm rot="-5400000">
            <a:off x="-274600" y="3181800"/>
            <a:ext cx="156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Paper 2 Bin</a:t>
            </a:r>
            <a:endParaRPr sz="24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67" y="1560167"/>
            <a:ext cx="6420375" cy="47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8254633" y="6133833"/>
            <a:ext cx="1565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Bin Offset</a:t>
            </a:r>
            <a:endParaRPr sz="2400" dirty="0"/>
          </a:p>
        </p:txBody>
      </p:sp>
      <p:sp>
        <p:nvSpPr>
          <p:cNvPr id="148" name="Google Shape;148;p20"/>
          <p:cNvSpPr txBox="1"/>
          <p:nvPr/>
        </p:nvSpPr>
        <p:spPr>
          <a:xfrm rot="-5400000">
            <a:off x="4480867" y="3277600"/>
            <a:ext cx="1565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Count</a:t>
            </a:r>
            <a:endParaRPr sz="2400"/>
          </a:p>
        </p:txBody>
      </p:sp>
      <p:sp>
        <p:nvSpPr>
          <p:cNvPr id="149" name="Google Shape;149;p20"/>
          <p:cNvSpPr txBox="1"/>
          <p:nvPr/>
        </p:nvSpPr>
        <p:spPr>
          <a:xfrm>
            <a:off x="6042487" y="1251067"/>
            <a:ext cx="5717833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Sum of Count of Citations at each Bin Offset</a:t>
            </a:r>
            <a:endParaRPr sz="2400" dirty="0"/>
          </a:p>
        </p:txBody>
      </p:sp>
      <p:sp>
        <p:nvSpPr>
          <p:cNvPr id="150" name="Google Shape;150;p20"/>
          <p:cNvSpPr txBox="1"/>
          <p:nvPr/>
        </p:nvSpPr>
        <p:spPr>
          <a:xfrm>
            <a:off x="1104400" y="1251067"/>
            <a:ext cx="4991600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Count of Citations by Bin Number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6A39-DF12-EA8C-61A9-3DEA1E7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FF9E-9FD9-2BF6-2B18-A6CBC3AE6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Partitioned papers from Semantic Scholar into 100 bins of equal size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Sample 5,000 abstracts from each bin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</a:t>
            </a:r>
            <a:r>
              <a:rPr lang="en-US" u="sng" dirty="0"/>
              <a:t>Representative sample </a:t>
            </a:r>
            <a:r>
              <a:rPr lang="en-US" dirty="0"/>
              <a:t>– do not just evaluate the model on data it’s 	been trained 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Calculate a perplexity per-bin for multiple models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EA60-A4F9-7234-7A85-68406CA7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14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Baseline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Use bin of most recent reference as predicted bin of query paper</a:t>
            </a:r>
            <a:endParaRPr/>
          </a:p>
          <a:p>
            <a:pPr lvl="1">
              <a:buChar char="-"/>
            </a:pPr>
            <a:r>
              <a:rPr lang="en"/>
              <a:t>Semantic Scholar API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42" y="2327934"/>
            <a:ext cx="6969791" cy="42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7202300" y="2723734"/>
            <a:ext cx="820400" cy="348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1"/>
          <p:cNvSpPr txBox="1"/>
          <p:nvPr/>
        </p:nvSpPr>
        <p:spPr>
          <a:xfrm>
            <a:off x="7202300" y="2250533"/>
            <a:ext cx="1069600" cy="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max()</a:t>
            </a:r>
            <a:endParaRPr sz="24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Baseline Results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66" name="Google Shape;166;p22"/>
          <p:cNvGraphicFramePr/>
          <p:nvPr/>
        </p:nvGraphicFramePr>
        <p:xfrm>
          <a:off x="771933" y="1775667"/>
          <a:ext cx="10631867" cy="4998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Cumulative Acc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Bin # of most recent reference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18.80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18.80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Bin # of most recent reference + 1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39.25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20.45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0.23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0.20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0.21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Bin # of most recent reference + 2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52.33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Similar Papers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" y="1356967"/>
            <a:ext cx="10709192" cy="5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Similar Papers Results</a:t>
            </a:r>
            <a:endParaRPr/>
          </a:p>
        </p:txBody>
      </p:sp>
      <p:graphicFrame>
        <p:nvGraphicFramePr>
          <p:cNvPr id="178" name="Google Shape;178;p24"/>
          <p:cNvGraphicFramePr/>
          <p:nvPr/>
        </p:nvGraphicFramePr>
        <p:xfrm>
          <a:off x="1596233" y="1886000"/>
          <a:ext cx="8551335" cy="38331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1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10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7.57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0.07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0.06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5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7.51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1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6.99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Embeddings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1" y="2047318"/>
            <a:ext cx="11094700" cy="276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Embeddings Results</a:t>
            </a:r>
            <a:endParaRPr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1867633" y="2108333"/>
          <a:ext cx="8511500" cy="362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0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49.87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 2 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41.23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0.39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0.39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24.59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59.45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0.59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360800" cy="463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1" y="1662633"/>
            <a:ext cx="11573201" cy="472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6393100" y="2405300"/>
            <a:ext cx="54024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" name="Google Shape;204;p28"/>
          <p:cNvSpPr/>
          <p:nvPr/>
        </p:nvSpPr>
        <p:spPr>
          <a:xfrm>
            <a:off x="6393200" y="2860167"/>
            <a:ext cx="54024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Google Shape;205;p28"/>
          <p:cNvSpPr/>
          <p:nvPr/>
        </p:nvSpPr>
        <p:spPr>
          <a:xfrm>
            <a:off x="693600" y="4841967"/>
            <a:ext cx="51256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28"/>
          <p:cNvSpPr/>
          <p:nvPr/>
        </p:nvSpPr>
        <p:spPr>
          <a:xfrm>
            <a:off x="5819200" y="4841967"/>
            <a:ext cx="5246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" name="Google Shape;207;p28"/>
          <p:cNvSpPr/>
          <p:nvPr/>
        </p:nvSpPr>
        <p:spPr>
          <a:xfrm>
            <a:off x="2211267" y="1809367"/>
            <a:ext cx="678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" name="Google Shape;208;p28"/>
          <p:cNvSpPr/>
          <p:nvPr/>
        </p:nvSpPr>
        <p:spPr>
          <a:xfrm>
            <a:off x="2889267" y="1809367"/>
            <a:ext cx="678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 Results</a:t>
            </a:r>
            <a:endParaRPr/>
          </a:p>
        </p:txBody>
      </p:sp>
      <p:graphicFrame>
        <p:nvGraphicFramePr>
          <p:cNvPr id="214" name="Google Shape;214;p29"/>
          <p:cNvGraphicFramePr/>
          <p:nvPr>
            <p:extLst>
              <p:ext uri="{D42A27DB-BD31-4B8C-83A1-F6EECF244321}">
                <p14:modId xmlns:p14="http://schemas.microsoft.com/office/powerpoint/2010/main" val="3653185592"/>
              </p:ext>
            </p:extLst>
          </p:nvPr>
        </p:nvGraphicFramePr>
        <p:xfrm>
          <a:off x="1270000" y="1356967"/>
          <a:ext cx="9652000" cy="536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8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 2 + 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69.53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 + Specter 2 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25.21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 + 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60.59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 + SciNCL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67.81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 + Specter 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75.50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0.74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ProNE + Specter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84.20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0.82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0.84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0.82</a:t>
                      </a:r>
                      <a:endParaRPr sz="2400" b="1" dirty="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415600" y="18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Summary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3331933" y="2470267"/>
            <a:ext cx="518000" cy="87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" name="Google Shape;221;p30"/>
          <p:cNvSpPr/>
          <p:nvPr/>
        </p:nvSpPr>
        <p:spPr>
          <a:xfrm>
            <a:off x="3331933" y="3346667"/>
            <a:ext cx="518000" cy="113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Google Shape;222;p30"/>
          <p:cNvSpPr/>
          <p:nvPr/>
        </p:nvSpPr>
        <p:spPr>
          <a:xfrm>
            <a:off x="3331933" y="1593867"/>
            <a:ext cx="518000" cy="87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" name="Google Shape;223;p30"/>
          <p:cNvSpPr/>
          <p:nvPr/>
        </p:nvSpPr>
        <p:spPr>
          <a:xfrm>
            <a:off x="3331933" y="4482267"/>
            <a:ext cx="518000" cy="175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0"/>
          <p:cNvSpPr txBox="1"/>
          <p:nvPr/>
        </p:nvSpPr>
        <p:spPr>
          <a:xfrm>
            <a:off x="1362554" y="1702467"/>
            <a:ext cx="1434400" cy="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Baseline</a:t>
            </a:r>
            <a:endParaRPr sz="2400" dirty="0"/>
          </a:p>
        </p:txBody>
      </p:sp>
      <p:sp>
        <p:nvSpPr>
          <p:cNvPr id="225" name="Google Shape;225;p30"/>
          <p:cNvSpPr txBox="1"/>
          <p:nvPr/>
        </p:nvSpPr>
        <p:spPr>
          <a:xfrm>
            <a:off x="1362554" y="2550752"/>
            <a:ext cx="2190618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Similar Papers</a:t>
            </a:r>
            <a:endParaRPr sz="2400" dirty="0"/>
          </a:p>
        </p:txBody>
      </p:sp>
      <p:sp>
        <p:nvSpPr>
          <p:cNvPr id="226" name="Google Shape;226;p30"/>
          <p:cNvSpPr txBox="1"/>
          <p:nvPr/>
        </p:nvSpPr>
        <p:spPr>
          <a:xfrm>
            <a:off x="1362554" y="3566167"/>
            <a:ext cx="1892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Embedding</a:t>
            </a:r>
            <a:endParaRPr sz="2400" dirty="0"/>
          </a:p>
        </p:txBody>
      </p:sp>
      <p:sp>
        <p:nvSpPr>
          <p:cNvPr id="227" name="Google Shape;227;p30"/>
          <p:cNvSpPr txBox="1"/>
          <p:nvPr/>
        </p:nvSpPr>
        <p:spPr>
          <a:xfrm>
            <a:off x="1362554" y="4985912"/>
            <a:ext cx="20717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Combinations</a:t>
            </a:r>
            <a:endParaRPr sz="2400" dirty="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934" y="1082501"/>
            <a:ext cx="4702201" cy="5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26101</TotalTime>
  <Words>5794</Words>
  <Application>Microsoft Office PowerPoint</Application>
  <PresentationFormat>Widescreen</PresentationFormat>
  <Paragraphs>1176</Paragraphs>
  <Slides>133</Slides>
  <Notes>90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9" baseType="lpstr">
      <vt:lpstr>Arial</vt:lpstr>
      <vt:lpstr>Calibri</vt:lpstr>
      <vt:lpstr>Calibri Light</vt:lpstr>
      <vt:lpstr>Cambria Math</vt:lpstr>
      <vt:lpstr>Roboto</vt:lpstr>
      <vt:lpstr>Office Theme</vt:lpstr>
      <vt:lpstr>Intrinsic Evaluation of Text Based Document Representation Models</vt:lpstr>
      <vt:lpstr>Better Together</vt:lpstr>
      <vt:lpstr>SciBERT</vt:lpstr>
      <vt:lpstr>SPECTER</vt:lpstr>
      <vt:lpstr>Goal: Intrinsic Evaluation of SPECTER</vt:lpstr>
      <vt:lpstr>Perplexity as evaluation</vt:lpstr>
      <vt:lpstr>How can we use this?</vt:lpstr>
      <vt:lpstr>Research Questions</vt:lpstr>
      <vt:lpstr>Experimental Setup</vt:lpstr>
      <vt:lpstr>Experimental Setup: Data</vt:lpstr>
      <vt:lpstr>Experimental Setup: Perplexity Calculation</vt:lpstr>
      <vt:lpstr>Pseudo Perplexity (PPPL)</vt:lpstr>
      <vt:lpstr>Pseudo Perplexity (PPPL)</vt:lpstr>
      <vt:lpstr>Scoring Calculation:</vt:lpstr>
      <vt:lpstr>Experiment Setup: Scoring</vt:lpstr>
      <vt:lpstr>Past Analysis of BERT-like Models</vt:lpstr>
      <vt:lpstr>Past Analysis of BERT-like Models</vt:lpstr>
      <vt:lpstr>Past Analysis of BERT-like Models</vt:lpstr>
      <vt:lpstr>Other Architectures</vt:lpstr>
      <vt:lpstr>Comparison Across Vocabularies</vt:lpstr>
      <vt:lpstr>Different Normalization Methods</vt:lpstr>
      <vt:lpstr>Model Comparison</vt:lpstr>
      <vt:lpstr>Reasons for this structure over time?</vt:lpstr>
      <vt:lpstr>Data Features: Language and Source</vt:lpstr>
      <vt:lpstr>Stratifying by Source</vt:lpstr>
      <vt:lpstr>Stratifying By Source Domain</vt:lpstr>
      <vt:lpstr>Stratifying by Language</vt:lpstr>
      <vt:lpstr>Stratifying by Language</vt:lpstr>
      <vt:lpstr>Multilingual Models</vt:lpstr>
      <vt:lpstr>Effect of Non-English Abstracts</vt:lpstr>
      <vt:lpstr>Takeaways: Multilinguality</vt:lpstr>
      <vt:lpstr>So far:</vt:lpstr>
      <vt:lpstr>“Clean” Data</vt:lpstr>
      <vt:lpstr>“Clean” Data</vt:lpstr>
      <vt:lpstr>Emergence of New/UNK Tokens</vt:lpstr>
      <vt:lpstr>Emergence of New/UNK Tokens</vt:lpstr>
      <vt:lpstr>Emergence of New/UNK Tokens</vt:lpstr>
      <vt:lpstr>Emergence of New/UNK Tokens</vt:lpstr>
      <vt:lpstr>Subword Tokenizers over Time: Fertility</vt:lpstr>
      <vt:lpstr>Subword Tokenizers over Time: Fertility</vt:lpstr>
      <vt:lpstr>Subword Tokenizers over Time: PSW</vt:lpstr>
      <vt:lpstr>Subword Tokenizers over Time: PSW</vt:lpstr>
      <vt:lpstr>Subword Tokenizers over Time: PSW</vt:lpstr>
      <vt:lpstr>Summary</vt:lpstr>
      <vt:lpstr>Better Together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Forecasting </vt:lpstr>
      <vt:lpstr>Forecasting with Text</vt:lpstr>
      <vt:lpstr>Forecasting from Bin 46</vt:lpstr>
      <vt:lpstr>Forecasting from Bin 46 - Full Picture</vt:lpstr>
      <vt:lpstr>Forecasting for all Train-Test Splits</vt:lpstr>
      <vt:lpstr>Forecasting for all Train-Test Splits - Extremes </vt:lpstr>
      <vt:lpstr>Training Size vs Forecast Ability</vt:lpstr>
      <vt:lpstr>Training Size vs Forecast Ability</vt:lpstr>
      <vt:lpstr>Forecast Distance vs Accuracy </vt:lpstr>
      <vt:lpstr>Text, Context, and Better Together</vt:lpstr>
      <vt:lpstr>Text, Context, and Better Together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Extrinsic Evaluation – Local Citation Recommendation </vt:lpstr>
      <vt:lpstr>Local Citation Recommendation Format</vt:lpstr>
      <vt:lpstr>Local Citation Recommendation Methods</vt:lpstr>
      <vt:lpstr>Local Citation Recommendation Methods</vt:lpstr>
      <vt:lpstr>Local Citation Recommendation Methods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</vt:lpstr>
      <vt:lpstr>Local Citation Recommendations - Text Vs Context</vt:lpstr>
      <vt:lpstr>Local Citation Recommendations - Conclusions</vt:lpstr>
      <vt:lpstr>Local Citation Recommendations - Conclusions</vt:lpstr>
      <vt:lpstr>Local Citation Recommendations - Conclusions</vt:lpstr>
      <vt:lpstr>Local Citation Recommendations - Conclusions</vt:lpstr>
      <vt:lpstr>Document Time Period Prediction</vt:lpstr>
      <vt:lpstr>Time Period Prediction – Task Overview</vt:lpstr>
      <vt:lpstr>Time Period Prediction – Motivation</vt:lpstr>
      <vt:lpstr>Time Period Prediction – Experiments Overview</vt:lpstr>
      <vt:lpstr>Time Period Prediction – Data</vt:lpstr>
      <vt:lpstr>Time Period Prediction – Data</vt:lpstr>
      <vt:lpstr>Time Period Prediction – Initial experiments</vt:lpstr>
      <vt:lpstr>Time Period Prediction – Baseline</vt:lpstr>
      <vt:lpstr>Time Period Prediction – Baseline Results</vt:lpstr>
      <vt:lpstr>Time Period Prediction – Similar Papers</vt:lpstr>
      <vt:lpstr>Time Period Prediction – Similar Papers Results</vt:lpstr>
      <vt:lpstr>Time Period Prediction – Embeddings</vt:lpstr>
      <vt:lpstr>Time Period Prediction – Embeddings Results</vt:lpstr>
      <vt:lpstr>Time Period Prediction – Combinations</vt:lpstr>
      <vt:lpstr>Time Period Prediction – Combinations</vt:lpstr>
      <vt:lpstr>Time Period Prediction – Combinations Results</vt:lpstr>
      <vt:lpstr>Time Period Prediction – Summary</vt:lpstr>
      <vt:lpstr>Time Period Prediction – Next steps</vt:lpstr>
      <vt:lpstr>Time Period Prediction – Next steps</vt:lpstr>
      <vt:lpstr>Time Period Prediction – Next steps</vt:lpstr>
      <vt:lpstr>GNN  Deep approach to better together</vt:lpstr>
      <vt:lpstr>Outline </vt:lpstr>
      <vt:lpstr> How to combine text and context? </vt:lpstr>
      <vt:lpstr>GNN combines context and text to produce node embeddings.</vt:lpstr>
      <vt:lpstr>Mini-batch–based GNN training</vt:lpstr>
      <vt:lpstr>Mini-batch–based GNN training</vt:lpstr>
      <vt:lpstr>GNN inference: transductive setting</vt:lpstr>
      <vt:lpstr>GNN inference: inductive setting</vt:lpstr>
      <vt:lpstr>Inductive setting: use the GNN on a new paper </vt:lpstr>
      <vt:lpstr>Overview of challenges and solutions</vt:lpstr>
      <vt:lpstr>Challenge #1: large-scale graph</vt:lpstr>
      <vt:lpstr>Solution: graph partitioning</vt:lpstr>
      <vt:lpstr>Training GNN using graph partitions</vt:lpstr>
      <vt:lpstr>Training GNN using graph partitions</vt:lpstr>
      <vt:lpstr>Training GNN using graph partitions</vt:lpstr>
      <vt:lpstr>Quick graph partitioning using DATA heuristics</vt:lpstr>
      <vt:lpstr>Solution: use unified memory abstraction </vt:lpstr>
      <vt:lpstr>Challenge #2: missing node features</vt:lpstr>
      <vt:lpstr>Solution: use learnable embedding</vt:lpstr>
      <vt:lpstr>Evaluation: statistics of train/valid/test split</vt:lpstr>
      <vt:lpstr>Results: MRR Accuracy</vt:lpstr>
      <vt:lpstr>Final Deliverables and Conclusion</vt:lpstr>
      <vt:lpstr>Future Work </vt:lpstr>
      <vt:lpstr>Conclusions</vt:lpstr>
      <vt:lpstr>Agenda</vt:lpstr>
      <vt:lpstr>Better Together: Text (Titles, Abstracts, Body); Context (Citations)</vt:lpstr>
      <vt:lpstr>Better-Together Conjectures</vt:lpstr>
      <vt:lpstr>Better Together Observations</vt:lpstr>
      <vt:lpstr>https://github.com/kwchurch/JSALT_Better_Together </vt:lpstr>
      <vt:lpstr>Web Page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Abteen</cp:lastModifiedBy>
  <cp:revision>147</cp:revision>
  <dcterms:created xsi:type="dcterms:W3CDTF">2023-06-05T19:42:53Z</dcterms:created>
  <dcterms:modified xsi:type="dcterms:W3CDTF">2023-08-03T10:56:06Z</dcterms:modified>
</cp:coreProperties>
</file>